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  <p:sldMasterId id="2147483672" r:id="rId2"/>
  </p:sldMasterIdLst>
  <p:notesMasterIdLst>
    <p:notesMasterId r:id="rId35"/>
  </p:notesMasterIdLst>
  <p:sldIdLst>
    <p:sldId id="256" r:id="rId3"/>
    <p:sldId id="257" r:id="rId4"/>
    <p:sldId id="258" r:id="rId5"/>
    <p:sldId id="259" r:id="rId6"/>
    <p:sldId id="260" r:id="rId7"/>
    <p:sldId id="261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9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</p:sldIdLst>
  <p:sldSz cx="9144000" cy="6858000" type="screen4x3"/>
  <p:notesSz cx="6858000" cy="9144000"/>
  <p:embeddedFontLst>
    <p:embeddedFont>
      <p:font typeface="Baskerville Old Face" panose="02020602080505020303" pitchFamily="18" charset="0"/>
      <p:regular r:id="rId36"/>
    </p:embeddedFont>
    <p:embeddedFont>
      <p:font typeface="Aharoni" panose="02010803020104030203" pitchFamily="2" charset="-79"/>
      <p:bold r:id="rId37"/>
    </p:embeddedFont>
    <p:embeddedFont>
      <p:font typeface="Bloody" pitchFamily="2" charset="0"/>
      <p:regular r:id="rId38"/>
    </p:embeddedFont>
    <p:embeddedFont>
      <p:font typeface="Calibri" panose="020F0502020204030204" pitchFamily="34" charset="0"/>
      <p:regular r:id="rId39"/>
      <p:bold r:id="rId40"/>
      <p:italic r:id="rId41"/>
      <p:boldItalic r:id="rId42"/>
    </p:embeddedFont>
    <p:embeddedFont>
      <p:font typeface="Franklin Gothic Heavy" panose="020B0903020102020204" pitchFamily="34" charset="0"/>
      <p:regular r:id="rId43"/>
      <p:italic r:id="rId44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2883" autoAdjust="0"/>
  </p:normalViewPr>
  <p:slideViewPr>
    <p:cSldViewPr>
      <p:cViewPr varScale="1">
        <p:scale>
          <a:sx n="54" d="100"/>
          <a:sy n="54" d="100"/>
        </p:scale>
        <p:origin x="-1134" y="-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font" Target="fonts/font4.fntdata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font" Target="fonts/font7.fntdata"/><Relationship Id="rId47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font" Target="fonts/font3.fntdata"/><Relationship Id="rId46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font" Target="fonts/font6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font" Target="fonts/font2.fntdata"/><Relationship Id="rId40" Type="http://schemas.openxmlformats.org/officeDocument/2006/relationships/font" Target="fonts/font5.fntdata"/><Relationship Id="rId45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font" Target="fonts/font1.fntdata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font" Target="fonts/font9.fntdata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notesMaster" Target="notesMasters/notesMaster1.xml"/><Relationship Id="rId43" Type="http://schemas.openxmlformats.org/officeDocument/2006/relationships/font" Target="fonts/font8.fntdata"/><Relationship Id="rId48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175E1BF-1701-4D2A-84BF-E2D31456C48E}" type="datetimeFigureOut">
              <a:rPr lang="en-US" smtClean="0"/>
              <a:t>2/24/2016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B389B11-2697-458C-8642-C265297777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873952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389B11-2697-458C-8642-C2652977777A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267018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389B11-2697-458C-8642-C2652977777A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782281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389B11-2697-458C-8642-C2652977777A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409503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389B11-2697-458C-8642-C2652977777A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358393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389B11-2697-458C-8642-C2652977777A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358542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389B11-2697-458C-8642-C2652977777A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554549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389B11-2697-458C-8642-C2652977777A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282066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389B11-2697-458C-8642-C2652977777A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394858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07065F-EC63-4809-8DEB-D5D95A728ED1}" type="datetimeFigureOut">
              <a:rPr lang="en-US" smtClean="0"/>
              <a:t>2/24/2016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04E510-BCA8-4143-BAB8-5BD8796153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76733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07065F-EC63-4809-8DEB-D5D95A728ED1}" type="datetimeFigureOut">
              <a:rPr lang="en-US" smtClean="0"/>
              <a:t>2/24/2016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04E510-BCA8-4143-BAB8-5BD8796153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35473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07065F-EC63-4809-8DEB-D5D95A728ED1}" type="datetimeFigureOut">
              <a:rPr lang="en-US" smtClean="0"/>
              <a:t>2/24/2016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04E510-BCA8-4143-BAB8-5BD8796153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920481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26" t="3944" r="5185" b="10423"/>
          <a:stretch/>
        </p:blipFill>
        <p:spPr>
          <a:xfrm>
            <a:off x="0" y="-228600"/>
            <a:ext cx="9220200" cy="70866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492375"/>
            <a:ext cx="7772400" cy="1470025"/>
          </a:xfrm>
        </p:spPr>
        <p:txBody>
          <a:bodyPr/>
          <a:lstStyle>
            <a:lvl1pPr>
              <a:defRPr>
                <a:latin typeface="Franklin Gothic Heavy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5105400"/>
            <a:ext cx="6400800" cy="11430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C00000"/>
                </a:solidFill>
              </a:defRPr>
            </a:lvl1pPr>
          </a:lstStyle>
          <a:p>
            <a:fld id="{A8075C07-4C73-4BDA-9CEF-3B94C9407BEB}" type="slidenum">
              <a:rPr lang="en-US" altLang="en-US" smtClean="0">
                <a:solidFill>
                  <a:srgbClr val="FFFFFF"/>
                </a:solidFill>
              </a:rPr>
              <a:pPr/>
              <a:t>‹#›</a:t>
            </a:fld>
            <a:endParaRPr lang="en-US" alt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596844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754349-7903-418B-8F43-31DF51381D63}" type="slidenum">
              <a:rPr lang="en-US" altLang="en-US" smtClean="0">
                <a:solidFill>
                  <a:srgbClr val="FFFFFF"/>
                </a:solidFill>
              </a:rPr>
              <a:pPr/>
              <a:t>‹#›</a:t>
            </a:fld>
            <a:endParaRPr lang="en-US" alt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0495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gradFill>
          <a:gsLst>
            <a:gs pos="0">
              <a:srgbClr val="FFF200"/>
            </a:gs>
            <a:gs pos="45000">
              <a:srgbClr val="FF7A00"/>
            </a:gs>
            <a:gs pos="70000">
              <a:srgbClr val="FF0300"/>
            </a:gs>
            <a:gs pos="100000">
              <a:srgbClr val="4D0808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58" t="6588" r="5196" b="7027"/>
          <a:stretch/>
        </p:blipFill>
        <p:spPr>
          <a:xfrm rot="10800000">
            <a:off x="-3" y="76198"/>
            <a:ext cx="9180487" cy="632460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724400"/>
            <a:ext cx="7772400" cy="1044575"/>
          </a:xfrm>
        </p:spPr>
        <p:txBody>
          <a:bodyPr anchor="t"/>
          <a:lstStyle>
            <a:lvl1pPr algn="l">
              <a:defRPr sz="4000" b="1" cap="all">
                <a:latin typeface="Adobe Gothic Std B" pitchFamily="34" charset="-128"/>
                <a:ea typeface="Adobe Gothic Std B" pitchFamily="34" charset="-128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743200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411A94-5922-413D-B0A8-815D1DBDC24E}" type="slidenum">
              <a:rPr lang="en-US" altLang="en-US" smtClean="0">
                <a:solidFill>
                  <a:srgbClr val="FFFFFF"/>
                </a:solidFill>
              </a:rPr>
              <a:pPr/>
              <a:t>‹#›</a:t>
            </a:fld>
            <a:endParaRPr lang="en-US" alt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62625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2A2956-824D-4820-BFA0-73152AAEE89F}" type="slidenum">
              <a:rPr lang="en-US" altLang="en-US" smtClean="0">
                <a:solidFill>
                  <a:srgbClr val="FFFFFF"/>
                </a:solidFill>
              </a:rPr>
              <a:pPr/>
              <a:t>‹#›</a:t>
            </a:fld>
            <a:endParaRPr lang="en-US" alt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64931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0F8032-EE57-4AD4-A028-2B0F281E89C8}" type="slidenum">
              <a:rPr lang="en-US" altLang="en-US" smtClean="0">
                <a:solidFill>
                  <a:srgbClr val="FFFFFF"/>
                </a:solidFill>
              </a:rPr>
              <a:pPr/>
              <a:t>‹#›</a:t>
            </a:fld>
            <a:endParaRPr lang="en-US" alt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344297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9DD154-C345-4940-8B7F-1B728CDA4F64}" type="slidenum">
              <a:rPr lang="en-US" altLang="en-US" smtClean="0">
                <a:solidFill>
                  <a:srgbClr val="FFFFFF"/>
                </a:solidFill>
              </a:rPr>
              <a:pPr/>
              <a:t>‹#›</a:t>
            </a:fld>
            <a:endParaRPr lang="en-US" alt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431525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0DFF56-BDFF-4E0E-8A1C-6B40C7906CBD}" type="slidenum">
              <a:rPr lang="en-US" altLang="en-US" smtClean="0">
                <a:solidFill>
                  <a:srgbClr val="FFFFFF"/>
                </a:solidFill>
              </a:rPr>
              <a:pPr/>
              <a:t>‹#›</a:t>
            </a:fld>
            <a:endParaRPr lang="en-US" alt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341886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6151A4-1213-4050-BE83-B099E8EA3201}" type="slidenum">
              <a:rPr lang="en-US" altLang="en-US" smtClean="0">
                <a:solidFill>
                  <a:srgbClr val="FFFFFF"/>
                </a:solidFill>
              </a:rPr>
              <a:pPr/>
              <a:t>‹#›</a:t>
            </a:fld>
            <a:endParaRPr lang="en-US" alt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622339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07065F-EC63-4809-8DEB-D5D95A728ED1}" type="datetimeFigureOut">
              <a:rPr lang="en-US" smtClean="0"/>
              <a:t>2/24/2016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04E510-BCA8-4143-BAB8-5BD8796153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65515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1CCF7F-2A79-44B4-BD2D-439939DD6F06}" type="slidenum">
              <a:rPr lang="en-US" altLang="en-US" smtClean="0">
                <a:solidFill>
                  <a:srgbClr val="FFFFFF"/>
                </a:solidFill>
              </a:rPr>
              <a:pPr/>
              <a:t>‹#›</a:t>
            </a:fld>
            <a:endParaRPr lang="en-US" alt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983517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7D126A-BC6C-4A6C-BD58-29CC663481BF}" type="slidenum">
              <a:rPr lang="en-US" altLang="en-US" smtClean="0">
                <a:solidFill>
                  <a:srgbClr val="FFFFFF"/>
                </a:solidFill>
              </a:rPr>
              <a:pPr/>
              <a:t>‹#›</a:t>
            </a:fld>
            <a:endParaRPr lang="en-US" alt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637270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CF0988-B716-4E3D-9138-FD0FCCFD1C67}" type="slidenum">
              <a:rPr lang="en-US" altLang="en-US" smtClean="0">
                <a:solidFill>
                  <a:srgbClr val="FFFFFF"/>
                </a:solidFill>
              </a:rPr>
              <a:pPr/>
              <a:t>‹#›</a:t>
            </a:fld>
            <a:endParaRPr lang="en-US" alt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382312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07065F-EC63-4809-8DEB-D5D95A728ED1}" type="datetimeFigureOut">
              <a:rPr lang="en-US" smtClean="0"/>
              <a:t>2/24/2016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04E510-BCA8-4143-BAB8-5BD8796153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36729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07065F-EC63-4809-8DEB-D5D95A728ED1}" type="datetimeFigureOut">
              <a:rPr lang="en-US" smtClean="0"/>
              <a:t>2/24/2016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04E510-BCA8-4143-BAB8-5BD8796153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9156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07065F-EC63-4809-8DEB-D5D95A728ED1}" type="datetimeFigureOut">
              <a:rPr lang="en-US" smtClean="0"/>
              <a:t>2/24/2016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04E510-BCA8-4143-BAB8-5BD8796153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82391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07065F-EC63-4809-8DEB-D5D95A728ED1}" type="datetimeFigureOut">
              <a:rPr lang="en-US" smtClean="0"/>
              <a:t>2/24/2016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04E510-BCA8-4143-BAB8-5BD8796153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84286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07065F-EC63-4809-8DEB-D5D95A728ED1}" type="datetimeFigureOut">
              <a:rPr lang="en-US" smtClean="0"/>
              <a:t>2/24/2016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04E510-BCA8-4143-BAB8-5BD8796153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37442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07065F-EC63-4809-8DEB-D5D95A728ED1}" type="datetimeFigureOut">
              <a:rPr lang="en-US" smtClean="0"/>
              <a:t>2/24/2016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04E510-BCA8-4143-BAB8-5BD8796153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37905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07065F-EC63-4809-8DEB-D5D95A728ED1}" type="datetimeFigureOut">
              <a:rPr lang="en-US" smtClean="0"/>
              <a:t>2/24/2016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04E510-BCA8-4143-BAB8-5BD8796153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94858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F07065F-EC63-4809-8DEB-D5D95A728ED1}" type="datetimeFigureOut">
              <a:rPr lang="en-US" smtClean="0"/>
              <a:t>2/24/2016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604E510-BCA8-4143-BAB8-5BD8796153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76368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F200"/>
            </a:gs>
            <a:gs pos="45000">
              <a:srgbClr val="FF7A00"/>
            </a:gs>
            <a:gs pos="70000">
              <a:srgbClr val="FF0300"/>
            </a:gs>
            <a:gs pos="100000">
              <a:srgbClr val="4D0808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11" t="5826" r="5264" b="6796"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685800"/>
            <a:ext cx="8229600" cy="106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2133600"/>
            <a:ext cx="8153400" cy="39925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F07065F-EC63-4809-8DEB-D5D95A728ED1}" type="datetimeFigureOut">
              <a:rPr lang="en-US" smtClean="0"/>
              <a:t>2/24/2016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604E510-BCA8-4143-BAB8-5BD8796153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7852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900" decel="100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900" decel="100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900" decel="100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900" decel="100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Adobe Fan Heiti Std B" pitchFamily="34" charset="-128"/>
          <a:ea typeface="Adobe Fan Heiti Std B" pitchFamily="34" charset="-128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20" name="Rectangle 4"/>
          <p:cNvSpPr>
            <a:spLocks noGrp="1" noChangeArrowheads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altLang="en-US" sz="6600">
                <a:solidFill>
                  <a:schemeClr val="tx1"/>
                </a:solidFill>
                <a:latin typeface="Baskerville Old Face" pitchFamily="18" charset="0"/>
              </a:rPr>
              <a:t>The Good News of the Lamb’s Success</a:t>
            </a:r>
          </a:p>
        </p:txBody>
      </p:sp>
      <p:sp>
        <p:nvSpPr>
          <p:cNvPr id="86021" name="Rectangle 5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altLang="en-US"/>
              <a:t>Revelation 14</a:t>
            </a:r>
          </a:p>
        </p:txBody>
      </p:sp>
      <p:sp>
        <p:nvSpPr>
          <p:cNvPr id="5" name="Rectangle 1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/>
          <a:p>
            <a:fld id="{6897F157-C472-434C-B5D9-B5233D54B796}" type="slidenum">
              <a:rPr lang="en-US" altLang="en-US">
                <a:solidFill>
                  <a:srgbClr val="FFFFFF"/>
                </a:solidFill>
              </a:rPr>
              <a:pPr/>
              <a:t>1</a:t>
            </a:fld>
            <a:endParaRPr lang="en-US" altLang="en-US">
              <a:solidFill>
                <a:srgbClr val="FFFFFF"/>
              </a:solidFill>
            </a:endParaRPr>
          </a:p>
        </p:txBody>
      </p:sp>
      <p:pic>
        <p:nvPicPr>
          <p:cNvPr id="86022" name="Picture 6" descr="MCBD07763_0000[1]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5200" y="4648200"/>
            <a:ext cx="1785938" cy="15160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361185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612775"/>
            <a:ext cx="8305800" cy="1139825"/>
          </a:xfrm>
        </p:spPr>
        <p:txBody>
          <a:bodyPr/>
          <a:lstStyle/>
          <a:p>
            <a:r>
              <a:rPr lang="en-US" altLang="en-US" sz="4000" dirty="0"/>
              <a:t>Voice of Three Angels (14:6-11)</a:t>
            </a:r>
          </a:p>
        </p:txBody>
      </p:sp>
      <p:sp>
        <p:nvSpPr>
          <p:cNvPr id="97283" name="Rectangle 3"/>
          <p:cNvSpPr>
            <a:spLocks noGrp="1" noChangeArrowheads="1"/>
          </p:cNvSpPr>
          <p:nvPr>
            <p:ph idx="1"/>
          </p:nvPr>
        </p:nvSpPr>
        <p:spPr>
          <a:xfrm>
            <a:off x="990600" y="2133600"/>
            <a:ext cx="8229600" cy="4267200"/>
          </a:xfrm>
        </p:spPr>
        <p:txBody>
          <a:bodyPr/>
          <a:lstStyle/>
          <a:p>
            <a:r>
              <a:rPr lang="en-US" altLang="en-US" sz="3600" dirty="0"/>
              <a:t>first angel (question 3)</a:t>
            </a:r>
          </a:p>
          <a:p>
            <a:pPr lvl="1"/>
            <a:r>
              <a:rPr lang="en-US" altLang="en-US" sz="3200" dirty="0"/>
              <a:t>seen with the everlasting gospel</a:t>
            </a:r>
          </a:p>
          <a:p>
            <a:pPr lvl="2"/>
            <a:r>
              <a:rPr lang="en-US" altLang="en-US" dirty="0"/>
              <a:t>gospel is </a:t>
            </a:r>
            <a:r>
              <a:rPr lang="en-US" altLang="en-US" dirty="0" smtClean="0"/>
              <a:t>everlasting</a:t>
            </a:r>
            <a:endParaRPr lang="en-US" altLang="en-US" dirty="0"/>
          </a:p>
          <a:p>
            <a:pPr lvl="2"/>
            <a:r>
              <a:rPr lang="en-US" altLang="en-US" dirty="0"/>
              <a:t>gospel is for all (cf. Mk. 16:15; Matt. 28:18, 19)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BBD82D-87E0-4DD5-9454-8E145C4175FF}" type="slidenum">
              <a:rPr lang="en-US" altLang="en-US">
                <a:solidFill>
                  <a:srgbClr val="FFFFFF"/>
                </a:solidFill>
              </a:rPr>
              <a:pPr/>
              <a:t>10</a:t>
            </a:fld>
            <a:endParaRPr lang="en-US" alt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96171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72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72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972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972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972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72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900" decel="100000" fill="hold"/>
                                        <p:tgtEl>
                                          <p:spTgt spid="972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972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972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72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900" decel="100000" fill="hold"/>
                                        <p:tgtEl>
                                          <p:spTgt spid="972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972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972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972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900" decel="100000" fill="hold"/>
                                        <p:tgtEl>
                                          <p:spTgt spid="972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972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28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6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4800"/>
              <a:t>1 Peter 1:23-25</a:t>
            </a:r>
          </a:p>
        </p:txBody>
      </p:sp>
      <p:sp>
        <p:nvSpPr>
          <p:cNvPr id="4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016033-8899-4C5E-911E-24B34352C697}" type="slidenum">
              <a:rPr lang="en-US" altLang="en-US">
                <a:solidFill>
                  <a:srgbClr val="FFFFFF"/>
                </a:solidFill>
              </a:rPr>
              <a:pPr/>
              <a:t>11</a:t>
            </a:fld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120837" name="Text Box 5"/>
          <p:cNvSpPr txBox="1">
            <a:spLocks noChangeArrowheads="1"/>
          </p:cNvSpPr>
          <p:nvPr/>
        </p:nvSpPr>
        <p:spPr bwMode="auto">
          <a:xfrm>
            <a:off x="533400" y="2386548"/>
            <a:ext cx="8229600" cy="37856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3000" b="1" baseline="30000" dirty="0"/>
              <a:t>23</a:t>
            </a:r>
            <a:r>
              <a:rPr lang="en-US" altLang="en-US" sz="3000" b="1" dirty="0"/>
              <a:t>  having been born again, not of corruptible seed but incorruptible, through the word of God which lives and abides forever, </a:t>
            </a:r>
            <a:r>
              <a:rPr lang="en-US" altLang="en-US" sz="3000" b="1" baseline="30000" dirty="0"/>
              <a:t>24</a:t>
            </a:r>
            <a:r>
              <a:rPr lang="en-US" altLang="en-US" sz="3000" b="1" dirty="0"/>
              <a:t> because "All flesh is as grass, And all the glory of man as the flower of the grass. The grass withers, And its flower falls away, </a:t>
            </a:r>
            <a:r>
              <a:rPr lang="en-US" altLang="en-US" sz="3000" b="1" baseline="30000" dirty="0"/>
              <a:t>25 </a:t>
            </a:r>
            <a:r>
              <a:rPr lang="en-US" altLang="en-US" sz="3000" b="1" dirty="0"/>
              <a:t> But the word of the LORD endures forever." Now this is the word which by the gospel was preached to you.</a:t>
            </a:r>
          </a:p>
        </p:txBody>
      </p:sp>
    </p:spTree>
    <p:extLst>
      <p:ext uri="{BB962C8B-B14F-4D97-AF65-F5344CB8AC3E}">
        <p14:creationId xmlns:p14="http://schemas.microsoft.com/office/powerpoint/2010/main" val="41406826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Voice of Three Angels (14:6-11)</a:t>
            </a:r>
          </a:p>
        </p:txBody>
      </p:sp>
      <p:sp>
        <p:nvSpPr>
          <p:cNvPr id="119811" name="Rectangle 3"/>
          <p:cNvSpPr>
            <a:spLocks noGrp="1" noChangeArrowheads="1"/>
          </p:cNvSpPr>
          <p:nvPr>
            <p:ph idx="1"/>
          </p:nvPr>
        </p:nvSpPr>
        <p:spPr>
          <a:xfrm>
            <a:off x="685800" y="2057400"/>
            <a:ext cx="8077200" cy="4530725"/>
          </a:xfrm>
        </p:spPr>
        <p:txBody>
          <a:bodyPr/>
          <a:lstStyle/>
          <a:p>
            <a:r>
              <a:rPr lang="en-US" altLang="en-US" sz="3600" dirty="0"/>
              <a:t>1</a:t>
            </a:r>
            <a:r>
              <a:rPr lang="en-US" altLang="en-US" sz="3600" baseline="30000" dirty="0"/>
              <a:t>st</a:t>
            </a:r>
            <a:r>
              <a:rPr lang="en-US" altLang="en-US" sz="3600" dirty="0"/>
              <a:t> angel’s message:  fear God and give glory to Him</a:t>
            </a:r>
          </a:p>
          <a:p>
            <a:pPr lvl="1"/>
            <a:r>
              <a:rPr lang="en-US" altLang="en-US" sz="3200" dirty="0"/>
              <a:t>this ought to be the purpose of every gospel sermon</a:t>
            </a:r>
          </a:p>
          <a:p>
            <a:pPr lvl="1"/>
            <a:r>
              <a:rPr lang="en-US" altLang="en-US" sz="3200" dirty="0"/>
              <a:t>the world was fearing and glorifying the king rather than the King of kings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76CEEB-9AE1-4E3C-89DB-6CF8ED0CF34B}" type="slidenum">
              <a:rPr lang="en-US" altLang="en-US">
                <a:solidFill>
                  <a:srgbClr val="FFFFFF"/>
                </a:solidFill>
              </a:rPr>
              <a:pPr/>
              <a:t>12</a:t>
            </a:fld>
            <a:endParaRPr lang="en-US" alt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61114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4000"/>
              <a:t>Why Fear &amp; Worship God (14:7)?</a:t>
            </a:r>
          </a:p>
        </p:txBody>
      </p:sp>
      <p:sp>
        <p:nvSpPr>
          <p:cNvPr id="98307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en-US" sz="3600" dirty="0"/>
              <a:t>the hour of His judgment has come</a:t>
            </a:r>
          </a:p>
          <a:p>
            <a:r>
              <a:rPr lang="en-US" altLang="en-US" sz="3600" dirty="0"/>
              <a:t>God is </a:t>
            </a:r>
            <a:r>
              <a:rPr lang="en-US" altLang="en-US" sz="3600" dirty="0" smtClean="0"/>
              <a:t>Creator</a:t>
            </a:r>
            <a:endParaRPr lang="en-US" altLang="en-US" sz="3600" dirty="0"/>
          </a:p>
          <a:p>
            <a:pPr lvl="1"/>
            <a:r>
              <a:rPr lang="en-US" altLang="en-US" sz="3200" dirty="0"/>
              <a:t>made heaven and earth</a:t>
            </a:r>
          </a:p>
          <a:p>
            <a:pPr lvl="1"/>
            <a:r>
              <a:rPr lang="en-US" altLang="en-US" sz="3200" dirty="0"/>
              <a:t>made the sea and springs</a:t>
            </a:r>
          </a:p>
          <a:p>
            <a:pPr lvl="2"/>
            <a:r>
              <a:rPr lang="en-US" altLang="en-US" sz="2800" dirty="0" smtClean="0"/>
              <a:t>the </a:t>
            </a:r>
            <a:r>
              <a:rPr lang="en-US" altLang="en-US" sz="2800" dirty="0"/>
              <a:t>devil wants us to look at the creation without seeing the power of the </a:t>
            </a:r>
            <a:r>
              <a:rPr lang="en-US" altLang="en-US" sz="2800" dirty="0" smtClean="0"/>
              <a:t>Creator</a:t>
            </a:r>
            <a:endParaRPr lang="en-US" altLang="en-US" sz="2800" dirty="0"/>
          </a:p>
          <a:p>
            <a:pPr lvl="2"/>
            <a:r>
              <a:rPr lang="en-US" altLang="en-US" sz="2800" dirty="0"/>
              <a:t>Acts 17:23-32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2FC323-56E5-4302-A8E3-65859AE88DB0}" type="slidenum">
              <a:rPr lang="en-US" altLang="en-US">
                <a:solidFill>
                  <a:srgbClr val="FFFFFF"/>
                </a:solidFill>
              </a:rPr>
              <a:pPr/>
              <a:t>13</a:t>
            </a:fld>
            <a:endParaRPr lang="en-US" alt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89462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Notable Quote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F91421-3C37-4CCA-9B7A-A00C65A5E656}" type="slidenum">
              <a:rPr lang="en-US" altLang="en-US">
                <a:solidFill>
                  <a:srgbClr val="FFFFFF"/>
                </a:solidFill>
              </a:rPr>
              <a:pPr/>
              <a:t>14</a:t>
            </a:fld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99332" name="Text Box 4"/>
          <p:cNvSpPr txBox="1">
            <a:spLocks noChangeArrowheads="1"/>
          </p:cNvSpPr>
          <p:nvPr/>
        </p:nvSpPr>
        <p:spPr bwMode="auto">
          <a:xfrm>
            <a:off x="533400" y="2327275"/>
            <a:ext cx="8229600" cy="3387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altLang="en-US" sz="3600" b="1" dirty="0">
                <a:solidFill>
                  <a:srgbClr val="C00000"/>
                </a:solidFill>
              </a:rPr>
              <a:t>“No folly is worse in man than that of denying creation and thus denying the Creator. Can a house deny its builder? Can a book deny its author? Can a child deny its parents? Yet foolish man denies his Maker!” </a:t>
            </a:r>
          </a:p>
        </p:txBody>
      </p:sp>
      <p:sp>
        <p:nvSpPr>
          <p:cNvPr id="99333" name="Text Box 5"/>
          <p:cNvSpPr txBox="1">
            <a:spLocks noChangeArrowheads="1"/>
          </p:cNvSpPr>
          <p:nvPr/>
        </p:nvSpPr>
        <p:spPr bwMode="auto">
          <a:xfrm>
            <a:off x="5961063" y="5410200"/>
            <a:ext cx="2264851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2400" b="1" dirty="0"/>
              <a:t>Howard Winters</a:t>
            </a:r>
          </a:p>
        </p:txBody>
      </p:sp>
    </p:spTree>
    <p:extLst>
      <p:ext uri="{BB962C8B-B14F-4D97-AF65-F5344CB8AC3E}">
        <p14:creationId xmlns:p14="http://schemas.microsoft.com/office/powerpoint/2010/main" val="36638676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Rectangle 2"/>
          <p:cNvSpPr>
            <a:spLocks noGrp="1" noChangeArrowheads="1"/>
          </p:cNvSpPr>
          <p:nvPr>
            <p:ph type="title"/>
          </p:nvPr>
        </p:nvSpPr>
        <p:spPr>
          <a:xfrm>
            <a:off x="1905000" y="685800"/>
            <a:ext cx="5486400" cy="1139825"/>
          </a:xfrm>
        </p:spPr>
        <p:txBody>
          <a:bodyPr/>
          <a:lstStyle/>
          <a:p>
            <a:r>
              <a:rPr lang="en-US" altLang="en-US" dirty="0"/>
              <a:t>Second Angel (14:8)</a:t>
            </a:r>
          </a:p>
        </p:txBody>
      </p:sp>
      <p:sp>
        <p:nvSpPr>
          <p:cNvPr id="101379" name="Rectangle 3"/>
          <p:cNvSpPr>
            <a:spLocks noGrp="1" noChangeArrowheads="1"/>
          </p:cNvSpPr>
          <p:nvPr>
            <p:ph idx="1"/>
          </p:nvPr>
        </p:nvSpPr>
        <p:spPr>
          <a:xfrm>
            <a:off x="533400" y="2057400"/>
            <a:ext cx="8153400" cy="4267200"/>
          </a:xfrm>
        </p:spPr>
        <p:txBody>
          <a:bodyPr/>
          <a:lstStyle/>
          <a:p>
            <a:pPr marL="0" indent="0">
              <a:buNone/>
            </a:pPr>
            <a:r>
              <a:rPr lang="en-US" altLang="en-US" sz="3600" b="1" dirty="0"/>
              <a:t>question 4</a:t>
            </a:r>
          </a:p>
          <a:p>
            <a:r>
              <a:rPr lang="en-US" altLang="en-US" sz="3600" dirty="0"/>
              <a:t>message:  Babylon is fallen, is fallen</a:t>
            </a:r>
          </a:p>
          <a:p>
            <a:pPr lvl="1"/>
            <a:r>
              <a:rPr lang="en-US" altLang="en-US" sz="3200" dirty="0"/>
              <a:t>borrowed from Isaiah 21:9</a:t>
            </a:r>
          </a:p>
          <a:p>
            <a:pPr lvl="1"/>
            <a:r>
              <a:rPr lang="en-US" altLang="en-US" sz="3200" dirty="0"/>
              <a:t>a prophesy of Rome’s fall (elaborated in chapter 17)</a:t>
            </a:r>
          </a:p>
          <a:p>
            <a:pPr lvl="2"/>
            <a:r>
              <a:rPr lang="en-US" altLang="en-US" sz="2800" dirty="0"/>
              <a:t>beast is Roman Empire</a:t>
            </a:r>
          </a:p>
          <a:p>
            <a:pPr lvl="2"/>
            <a:r>
              <a:rPr lang="en-US" altLang="en-US" sz="2800" dirty="0"/>
              <a:t>harlot is the city of Rome (see 17:1-6, 15, 18)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0C4F4F-9C6A-4ABB-B52D-C7AA7C48DF8C}" type="slidenum">
              <a:rPr lang="en-US" altLang="en-US">
                <a:solidFill>
                  <a:srgbClr val="FFFFFF"/>
                </a:solidFill>
              </a:rPr>
              <a:pPr/>
              <a:t>15</a:t>
            </a:fld>
            <a:endParaRPr lang="en-US" alt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91934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13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13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1013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013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013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13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900" decel="100000" fill="hold"/>
                                        <p:tgtEl>
                                          <p:spTgt spid="1013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013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013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013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900" decel="100000" fill="hold"/>
                                        <p:tgtEl>
                                          <p:spTgt spid="1013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013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013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013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900" decel="100000" fill="hold"/>
                                        <p:tgtEl>
                                          <p:spTgt spid="1013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013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013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013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900" decel="100000" fill="hold"/>
                                        <p:tgtEl>
                                          <p:spTgt spid="1013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013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7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10137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0137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900" decel="100000" fill="hold"/>
                                        <p:tgtEl>
                                          <p:spTgt spid="10137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0137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1379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>
                <a:latin typeface="Aharoni" panose="02010803020104030203" pitchFamily="2" charset="-79"/>
                <a:cs typeface="Aharoni" panose="02010803020104030203" pitchFamily="2" charset="-79"/>
              </a:rPr>
              <a:t>Reason for </a:t>
            </a:r>
            <a:r>
              <a:rPr lang="en-US" altLang="en-US" dirty="0" smtClean="0">
                <a:latin typeface="Aharoni" panose="02010803020104030203" pitchFamily="2" charset="-79"/>
                <a:cs typeface="Aharoni" panose="02010803020104030203" pitchFamily="2" charset="-79"/>
              </a:rPr>
              <a:t>Rome’s </a:t>
            </a:r>
            <a:r>
              <a:rPr lang="en-US" altLang="en-US" dirty="0">
                <a:latin typeface="Aharoni" panose="02010803020104030203" pitchFamily="2" charset="-79"/>
                <a:cs typeface="Aharoni" panose="02010803020104030203" pitchFamily="2" charset="-79"/>
              </a:rPr>
              <a:t>Fall (14:8)</a:t>
            </a:r>
          </a:p>
        </p:txBody>
      </p:sp>
      <p:sp>
        <p:nvSpPr>
          <p:cNvPr id="102403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2057400"/>
            <a:ext cx="8229600" cy="4800600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altLang="en-US" b="1" dirty="0"/>
              <a:t>she has made all nations drink of the wine of the wrath of her fornication</a:t>
            </a:r>
          </a:p>
          <a:p>
            <a:pPr>
              <a:lnSpc>
                <a:spcPct val="80000"/>
              </a:lnSpc>
            </a:pPr>
            <a:r>
              <a:rPr lang="en-US" altLang="en-US" b="1" dirty="0"/>
              <a:t>Jeremiah 51:6-8,</a:t>
            </a:r>
            <a:r>
              <a:rPr lang="en-US" altLang="en-US" sz="2800" dirty="0"/>
              <a:t/>
            </a:r>
            <a:br>
              <a:rPr lang="en-US" altLang="en-US" sz="2800" dirty="0"/>
            </a:br>
            <a:r>
              <a:rPr lang="en-US" altLang="en-US" sz="2800" baseline="30000" dirty="0"/>
              <a:t>6</a:t>
            </a:r>
            <a:r>
              <a:rPr lang="en-US" altLang="en-US" sz="2800" dirty="0"/>
              <a:t> Flee from the midst of Babylon, And every one save his life! Do not be cut off in her iniquity, For this is the time of the LORD’S vengeance; He shall recompense her.</a:t>
            </a:r>
            <a:r>
              <a:rPr lang="en-US" altLang="en-US" sz="2800" baseline="30000" dirty="0"/>
              <a:t>7</a:t>
            </a:r>
            <a:r>
              <a:rPr lang="en-US" altLang="en-US" sz="2800" dirty="0"/>
              <a:t>  Babylon was a golden cup in the LORD’S hand, That made all the earth drunk. The nations drank her wine; Therefore the nations are deranged.</a:t>
            </a:r>
            <a:r>
              <a:rPr lang="en-US" altLang="en-US" sz="2800" baseline="30000" dirty="0"/>
              <a:t>8</a:t>
            </a:r>
            <a:r>
              <a:rPr lang="en-US" altLang="en-US" sz="2800" dirty="0"/>
              <a:t>  Babylon has suddenly fallen and been destroyed. Wail for her! Take balm for her pain; Perhaps she may be healed.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3EE0AF-C7E4-46A8-BE7C-2EFF59817EA0}" type="slidenum">
              <a:rPr lang="en-US" altLang="en-US">
                <a:solidFill>
                  <a:srgbClr val="FFFFFF"/>
                </a:solidFill>
              </a:rPr>
              <a:pPr/>
              <a:t>16</a:t>
            </a:fld>
            <a:endParaRPr lang="en-US" alt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19080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>
                <a:latin typeface="Aharoni" panose="02010803020104030203" pitchFamily="2" charset="-79"/>
                <a:cs typeface="Aharoni" panose="02010803020104030203" pitchFamily="2" charset="-79"/>
              </a:rPr>
              <a:t>Reasons For Rome’s Fall (14:8)</a:t>
            </a:r>
          </a:p>
        </p:txBody>
      </p:sp>
      <p:sp>
        <p:nvSpPr>
          <p:cNvPr id="10342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/>
              <a:t>If the Lord’s cup is used to make men drunk, then God will pour from it His wrath on all who drink!</a:t>
            </a:r>
          </a:p>
          <a:p>
            <a:r>
              <a:rPr lang="en-US" altLang="en-US"/>
              <a:t>Compare Belshazzar (Dan. 5:1-5, 22-28, 30)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66C2FE-4EB5-4B85-9353-D4C24F63D3AF}" type="slidenum">
              <a:rPr lang="en-US" altLang="en-US">
                <a:solidFill>
                  <a:srgbClr val="FFFFFF"/>
                </a:solidFill>
              </a:rPr>
              <a:pPr/>
              <a:t>17</a:t>
            </a:fld>
            <a:endParaRPr lang="en-US" alt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26090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688975"/>
            <a:ext cx="8077200" cy="1139825"/>
          </a:xfrm>
        </p:spPr>
        <p:txBody>
          <a:bodyPr>
            <a:normAutofit fontScale="90000"/>
          </a:bodyPr>
          <a:lstStyle/>
          <a:p>
            <a:r>
              <a:rPr lang="en-US" altLang="en-US" sz="4000" dirty="0"/>
              <a:t>The Third Angel </a:t>
            </a:r>
            <a:br>
              <a:rPr lang="en-US" altLang="en-US" sz="4000" dirty="0"/>
            </a:br>
            <a:r>
              <a:rPr lang="en-US" altLang="en-US" sz="4000" dirty="0"/>
              <a:t>(14:9-11)</a:t>
            </a:r>
          </a:p>
        </p:txBody>
      </p:sp>
      <p:sp>
        <p:nvSpPr>
          <p:cNvPr id="104451" name="Rectangle 3"/>
          <p:cNvSpPr>
            <a:spLocks noGrp="1" noChangeArrowheads="1"/>
          </p:cNvSpPr>
          <p:nvPr>
            <p:ph idx="1"/>
          </p:nvPr>
        </p:nvSpPr>
        <p:spPr>
          <a:xfrm>
            <a:off x="533400" y="2133600"/>
            <a:ext cx="8153400" cy="42672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altLang="en-US" b="1" dirty="0"/>
              <a:t>question 5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altLang="en-US" dirty="0"/>
              <a:t>chapter 13 </a:t>
            </a:r>
            <a:r>
              <a:rPr lang="en-US" altLang="en-US" dirty="0" smtClean="0"/>
              <a:t>exhibited </a:t>
            </a:r>
            <a:r>
              <a:rPr lang="en-US" altLang="en-US" dirty="0"/>
              <a:t>the consequences for not worshiping the beast</a:t>
            </a:r>
          </a:p>
          <a:p>
            <a:pPr lvl="1"/>
            <a:r>
              <a:rPr lang="en-US" altLang="en-US" dirty="0"/>
              <a:t>loss of life (13:15)</a:t>
            </a:r>
          </a:p>
          <a:p>
            <a:pPr lvl="1"/>
            <a:r>
              <a:rPr lang="en-US" altLang="en-US" dirty="0"/>
              <a:t>economic hardship (13:16, 17)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altLang="en-US" dirty="0"/>
              <a:t>this angel balances the other side of the </a:t>
            </a:r>
            <a:r>
              <a:rPr lang="en-US" altLang="en-US" dirty="0" smtClean="0"/>
              <a:t>equation—there is a cost to worship the beast!</a:t>
            </a:r>
            <a:endParaRPr lang="en-US" altLang="en-US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C633CC-365A-4A5E-8BC1-2554058426C6}" type="slidenum">
              <a:rPr lang="en-US" altLang="en-US">
                <a:solidFill>
                  <a:srgbClr val="FFFFFF"/>
                </a:solidFill>
              </a:rPr>
              <a:pPr/>
              <a:t>18</a:t>
            </a:fld>
            <a:endParaRPr lang="en-US" alt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9591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44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44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1044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044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044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44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900" decel="100000" fill="hold"/>
                                        <p:tgtEl>
                                          <p:spTgt spid="1044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044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044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044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900" decel="100000" fill="hold"/>
                                        <p:tgtEl>
                                          <p:spTgt spid="1044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044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044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044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900" decel="100000" fill="hold"/>
                                        <p:tgtEl>
                                          <p:spTgt spid="1044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044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044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044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900" decel="100000" fill="hold"/>
                                        <p:tgtEl>
                                          <p:spTgt spid="1044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044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451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688975"/>
            <a:ext cx="8077200" cy="1139825"/>
          </a:xfrm>
        </p:spPr>
        <p:txBody>
          <a:bodyPr>
            <a:noAutofit/>
          </a:bodyPr>
          <a:lstStyle/>
          <a:p>
            <a:r>
              <a:rPr lang="en-US" altLang="en-US" dirty="0">
                <a:latin typeface="+mj-lt"/>
                <a:cs typeface="Aharoni" panose="02010803020104030203" pitchFamily="2" charset="-79"/>
              </a:rPr>
              <a:t>The Scale of Divine </a:t>
            </a:r>
            <a:r>
              <a:rPr lang="en-US" altLang="en-US" dirty="0" smtClean="0">
                <a:latin typeface="+mj-lt"/>
                <a:cs typeface="Aharoni" panose="02010803020104030203" pitchFamily="2" charset="-79"/>
              </a:rPr>
              <a:t>Judgment</a:t>
            </a:r>
            <a:br>
              <a:rPr lang="en-US" altLang="en-US" dirty="0" smtClean="0">
                <a:latin typeface="+mj-lt"/>
                <a:cs typeface="Aharoni" panose="02010803020104030203" pitchFamily="2" charset="-79"/>
              </a:rPr>
            </a:br>
            <a:r>
              <a:rPr lang="en-US" altLang="en-US" dirty="0" smtClean="0">
                <a:latin typeface="+mj-lt"/>
                <a:cs typeface="Aharoni" panose="02010803020104030203" pitchFamily="2" charset="-79"/>
              </a:rPr>
              <a:t>(14:10, 11)</a:t>
            </a:r>
            <a:endParaRPr lang="en-US" altLang="en-US" sz="3600" dirty="0">
              <a:latin typeface="+mj-lt"/>
              <a:cs typeface="Aharoni" panose="02010803020104030203" pitchFamily="2" charset="-79"/>
            </a:endParaRPr>
          </a:p>
        </p:txBody>
      </p:sp>
      <p:sp>
        <p:nvSpPr>
          <p:cNvPr id="105475" name="Rectangle 3"/>
          <p:cNvSpPr>
            <a:spLocks noGrp="1" noChangeArrowheads="1"/>
          </p:cNvSpPr>
          <p:nvPr>
            <p:ph idx="1"/>
          </p:nvPr>
        </p:nvSpPr>
        <p:spPr>
          <a:xfrm>
            <a:off x="533400" y="2057400"/>
            <a:ext cx="8153400" cy="4191000"/>
          </a:xfrm>
        </p:spPr>
        <p:txBody>
          <a:bodyPr>
            <a:normAutofit lnSpcReduction="10000"/>
          </a:bodyPr>
          <a:lstStyle/>
          <a:p>
            <a:r>
              <a:rPr lang="en-US" altLang="en-US" dirty="0"/>
              <a:t>drink of the wine of the wrath of God (v. 10)</a:t>
            </a:r>
          </a:p>
          <a:p>
            <a:r>
              <a:rPr lang="en-US" altLang="en-US" dirty="0"/>
              <a:t>this will be undiluted (v. 10)</a:t>
            </a:r>
          </a:p>
          <a:p>
            <a:r>
              <a:rPr lang="en-US" altLang="en-US" dirty="0"/>
              <a:t>tormented with fire and brimstone before angels and the Lamb (v. 10</a:t>
            </a:r>
            <a:r>
              <a:rPr lang="en-US" altLang="en-US" dirty="0" smtClean="0"/>
              <a:t>)</a:t>
            </a:r>
          </a:p>
          <a:p>
            <a:pPr marL="0" indent="0">
              <a:buNone/>
            </a:pPr>
            <a:r>
              <a:rPr lang="en-US" altLang="en-US" b="1" dirty="0" smtClean="0">
                <a:solidFill>
                  <a:srgbClr val="C00000"/>
                </a:solidFill>
              </a:rPr>
              <a:t>QUESTION 6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altLang="en-US" dirty="0" smtClean="0"/>
              <a:t>the </a:t>
            </a:r>
            <a:r>
              <a:rPr lang="en-US" altLang="en-US" dirty="0"/>
              <a:t>smoke of their torment ascends forever (v. 11)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altLang="en-US" dirty="0"/>
              <a:t>no rest day or night (v. 11)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CC6006-6CAC-40BB-AAF7-8272FA59B8D3}" type="slidenum">
              <a:rPr lang="en-US" altLang="en-US">
                <a:solidFill>
                  <a:srgbClr val="FFFFFF"/>
                </a:solidFill>
              </a:rPr>
              <a:pPr/>
              <a:t>19</a:t>
            </a:fld>
            <a:endParaRPr lang="en-US" alt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67502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54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54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1054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054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054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54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900" decel="100000" fill="hold"/>
                                        <p:tgtEl>
                                          <p:spTgt spid="1054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054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054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054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900" decel="100000" fill="hold"/>
                                        <p:tgtEl>
                                          <p:spTgt spid="1054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054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054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054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900" decel="100000" fill="hold"/>
                                        <p:tgtEl>
                                          <p:spTgt spid="1054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054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054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054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900" decel="100000" fill="hold"/>
                                        <p:tgtEl>
                                          <p:spTgt spid="1054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054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1054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054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900" decel="100000" fill="hold"/>
                                        <p:tgtEl>
                                          <p:spTgt spid="1054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054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5475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4000"/>
              <a:t>The Lamb on Mount Zion (14:1-5)</a:t>
            </a:r>
          </a:p>
        </p:txBody>
      </p:sp>
      <p:sp>
        <p:nvSpPr>
          <p:cNvPr id="8806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/>
              <a:t>Question 1, “How does chapter 14 differ from chapters 12, 13?”</a:t>
            </a:r>
          </a:p>
          <a:p>
            <a:pPr lvl="1"/>
            <a:r>
              <a:rPr lang="en-US" altLang="en-US"/>
              <a:t>Lamb’s success</a:t>
            </a:r>
          </a:p>
          <a:p>
            <a:pPr lvl="1"/>
            <a:r>
              <a:rPr lang="en-US" altLang="en-US"/>
              <a:t>victory of 144,000</a:t>
            </a:r>
          </a:p>
          <a:p>
            <a:pPr lvl="1"/>
            <a:r>
              <a:rPr lang="en-US" altLang="en-US"/>
              <a:t>destruction of the wicked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047AE6-29ED-48F0-87F9-B23112F76B2A}" type="slidenum">
              <a:rPr lang="en-US" altLang="en-US">
                <a:solidFill>
                  <a:srgbClr val="FFFFFF"/>
                </a:solidFill>
              </a:rPr>
              <a:pPr/>
              <a:t>2</a:t>
            </a:fld>
            <a:endParaRPr lang="en-US" alt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44695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Annihilation of the Wicked?</a:t>
            </a:r>
          </a:p>
        </p:txBody>
      </p:sp>
      <p:sp>
        <p:nvSpPr>
          <p:cNvPr id="106499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2133600"/>
            <a:ext cx="8153400" cy="4191000"/>
          </a:xfrm>
        </p:spPr>
        <p:txBody>
          <a:bodyPr>
            <a:normAutofit lnSpcReduction="10000"/>
          </a:bodyPr>
          <a:lstStyle/>
          <a:p>
            <a:pPr>
              <a:lnSpc>
                <a:spcPct val="90000"/>
              </a:lnSpc>
              <a:buFont typeface="Wingdings" panose="05000000000000000000" pitchFamily="2" charset="2"/>
              <a:buChar char="§"/>
            </a:pPr>
            <a:r>
              <a:rPr lang="en-US" altLang="en-US" dirty="0" smtClean="0"/>
              <a:t>no </a:t>
            </a:r>
            <a:r>
              <a:rPr lang="en-US" altLang="en-US" dirty="0"/>
              <a:t>such an idea from </a:t>
            </a:r>
            <a:r>
              <a:rPr lang="en-US" altLang="en-US" dirty="0" smtClean="0"/>
              <a:t>Scriptures</a:t>
            </a:r>
            <a:endParaRPr lang="en-US" altLang="en-US" dirty="0"/>
          </a:p>
          <a:p>
            <a:pPr>
              <a:lnSpc>
                <a:spcPct val="90000"/>
              </a:lnSpc>
              <a:buFont typeface="Wingdings" panose="05000000000000000000" pitchFamily="2" charset="2"/>
              <a:buChar char="§"/>
            </a:pPr>
            <a:r>
              <a:rPr lang="en-US" altLang="en-US" dirty="0"/>
              <a:t>if the smoke of their torment ascends forever, then their torment must go on </a:t>
            </a:r>
            <a:r>
              <a:rPr lang="en-US" altLang="en-US" dirty="0" smtClean="0"/>
              <a:t>___________</a:t>
            </a:r>
            <a:endParaRPr lang="en-US" altLang="en-US" dirty="0"/>
          </a:p>
          <a:p>
            <a:pPr>
              <a:lnSpc>
                <a:spcPct val="90000"/>
              </a:lnSpc>
              <a:buFont typeface="Wingdings" panose="05000000000000000000" pitchFamily="2" charset="2"/>
              <a:buChar char="§"/>
            </a:pPr>
            <a:r>
              <a:rPr lang="en-US" altLang="en-US" dirty="0"/>
              <a:t>no rest day or night shows continual existence</a:t>
            </a:r>
          </a:p>
          <a:p>
            <a:pPr>
              <a:lnSpc>
                <a:spcPct val="90000"/>
              </a:lnSpc>
              <a:buFont typeface="Wingdings" panose="05000000000000000000" pitchFamily="2" charset="2"/>
              <a:buChar char="§"/>
            </a:pPr>
            <a:r>
              <a:rPr lang="en-US" altLang="en-US" dirty="0"/>
              <a:t>hell is not the destruction of being, but of well-being (Heb. 10:28, 29; Matt. 10:28; 22:13; 25:41, 46)</a:t>
            </a:r>
          </a:p>
          <a:p>
            <a:pPr>
              <a:lnSpc>
                <a:spcPct val="90000"/>
              </a:lnSpc>
              <a:buFont typeface="Wingdings" panose="05000000000000000000" pitchFamily="2" charset="2"/>
              <a:buChar char="§"/>
            </a:pPr>
            <a:r>
              <a:rPr lang="en-US" altLang="en-US" dirty="0"/>
              <a:t>this punishment lasts as long as Satan’s (20:10)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12FBA5-99A7-485F-BD19-23EAB41AB9A5}" type="slidenum">
              <a:rPr lang="en-US" altLang="en-US">
                <a:solidFill>
                  <a:srgbClr val="FFFFFF"/>
                </a:solidFill>
              </a:rPr>
              <a:pPr/>
              <a:t>20</a:t>
            </a:fld>
            <a:endParaRPr lang="en-US" alt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37759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en-US" sz="4000"/>
              <a:t>The Blessed State of Dead Saints (14:11-12)</a:t>
            </a:r>
          </a:p>
        </p:txBody>
      </p:sp>
      <p:sp>
        <p:nvSpPr>
          <p:cNvPr id="107523" name="Rectangle 3"/>
          <p:cNvSpPr>
            <a:spLocks noGrp="1" noChangeArrowheads="1"/>
          </p:cNvSpPr>
          <p:nvPr>
            <p:ph idx="1"/>
          </p:nvPr>
        </p:nvSpPr>
        <p:spPr>
          <a:xfrm>
            <a:off x="685800" y="2133600"/>
            <a:ext cx="8001000" cy="39925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altLang="en-US" b="1" dirty="0" smtClean="0"/>
              <a:t>“Here </a:t>
            </a:r>
            <a:r>
              <a:rPr lang="en-US" altLang="en-US" b="1" dirty="0"/>
              <a:t>is a call for the endurance of the saints, those who keep the commandments of God and the faith of Jesus” (RSV)</a:t>
            </a:r>
          </a:p>
          <a:p>
            <a:pPr lvl="1"/>
            <a:r>
              <a:rPr lang="en-US" altLang="en-US" dirty="0"/>
              <a:t>given to make saints strong and persevere</a:t>
            </a:r>
          </a:p>
          <a:p>
            <a:pPr lvl="1"/>
            <a:r>
              <a:rPr lang="en-US" altLang="en-US" dirty="0"/>
              <a:t>the need to always remember where we are going</a:t>
            </a:r>
          </a:p>
          <a:p>
            <a:pPr lvl="1"/>
            <a:r>
              <a:rPr lang="en-US" altLang="en-US" dirty="0"/>
              <a:t>the real important things happen after this life (Mk. 10:29-30)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08F024-FDAE-4054-8B5A-F817E02D02B1}" type="slidenum">
              <a:rPr lang="en-US" altLang="en-US">
                <a:solidFill>
                  <a:srgbClr val="FFFFFF"/>
                </a:solidFill>
              </a:rPr>
              <a:pPr/>
              <a:t>21</a:t>
            </a:fld>
            <a:endParaRPr lang="en-US" alt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284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6" name="Rectangle 2"/>
          <p:cNvSpPr>
            <a:spLocks noGrp="1" noChangeArrowheads="1"/>
          </p:cNvSpPr>
          <p:nvPr>
            <p:ph type="title"/>
          </p:nvPr>
        </p:nvSpPr>
        <p:spPr>
          <a:xfrm>
            <a:off x="1752600" y="609600"/>
            <a:ext cx="5638800" cy="1139825"/>
          </a:xfrm>
        </p:spPr>
        <p:txBody>
          <a:bodyPr/>
          <a:lstStyle/>
          <a:p>
            <a:r>
              <a:rPr lang="en-US" altLang="en-US" dirty="0"/>
              <a:t>Question 7</a:t>
            </a:r>
          </a:p>
        </p:txBody>
      </p:sp>
      <p:sp>
        <p:nvSpPr>
          <p:cNvPr id="108547" name="Rectangle 3"/>
          <p:cNvSpPr>
            <a:spLocks noGrp="1" noChangeArrowheads="1"/>
          </p:cNvSpPr>
          <p:nvPr>
            <p:ph idx="1"/>
          </p:nvPr>
        </p:nvSpPr>
        <p:spPr>
          <a:xfrm>
            <a:off x="609600" y="2133600"/>
            <a:ext cx="7924800" cy="4343400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  <a:buFont typeface="Wingdings" panose="05000000000000000000" pitchFamily="2" charset="2"/>
              <a:buChar char="§"/>
            </a:pPr>
            <a:r>
              <a:rPr lang="en-US" altLang="en-US" dirty="0"/>
              <a:t>does God have </a:t>
            </a:r>
            <a:r>
              <a:rPr lang="en-US" altLang="en-US" dirty="0" smtClean="0"/>
              <a:t>any </a:t>
            </a:r>
            <a:r>
              <a:rPr lang="en-US" altLang="en-US" dirty="0"/>
              <a:t>commandments other than the Decalogue (1 Cor. 14:37)?</a:t>
            </a:r>
          </a:p>
          <a:p>
            <a:pPr lvl="1">
              <a:lnSpc>
                <a:spcPct val="90000"/>
              </a:lnSpc>
            </a:pPr>
            <a:r>
              <a:rPr lang="en-US" altLang="en-US" dirty="0" smtClean="0"/>
              <a:t>why </a:t>
            </a:r>
            <a:r>
              <a:rPr lang="en-US" altLang="en-US" dirty="0"/>
              <a:t>not </a:t>
            </a:r>
            <a:r>
              <a:rPr lang="en-US" altLang="en-US" dirty="0" smtClean="0"/>
              <a:t>assume </a:t>
            </a:r>
            <a:r>
              <a:rPr lang="en-US" altLang="en-US" i="1" dirty="0" smtClean="0"/>
              <a:t>commandments</a:t>
            </a:r>
            <a:r>
              <a:rPr lang="en-US" altLang="en-US" dirty="0" smtClean="0"/>
              <a:t> mean </a:t>
            </a:r>
            <a:r>
              <a:rPr lang="en-US" altLang="en-US" dirty="0"/>
              <a:t>the “Ten Commandments” in Ephesians 2:14, 15?</a:t>
            </a:r>
          </a:p>
          <a:p>
            <a:pPr>
              <a:lnSpc>
                <a:spcPct val="90000"/>
              </a:lnSpc>
              <a:buFont typeface="Wingdings" panose="05000000000000000000" pitchFamily="2" charset="2"/>
              <a:buChar char="§"/>
            </a:pPr>
            <a:r>
              <a:rPr lang="en-US" altLang="en-US" dirty="0"/>
              <a:t>should we distinguish between “word of God” and “testimony of Jesus” (Rev. 1:9)?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D4BC7C-48B1-450E-A978-8176D6BBB43F}" type="slidenum">
              <a:rPr lang="en-US" altLang="en-US">
                <a:solidFill>
                  <a:srgbClr val="FFFFFF"/>
                </a:solidFill>
              </a:rPr>
              <a:pPr/>
              <a:t>22</a:t>
            </a:fld>
            <a:endParaRPr lang="en-US" alt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9750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85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85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1085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085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085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85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900" decel="100000" fill="hold"/>
                                        <p:tgtEl>
                                          <p:spTgt spid="1085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085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085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085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900" decel="100000" fill="hold"/>
                                        <p:tgtEl>
                                          <p:spTgt spid="1085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085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8547" grpId="0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0" name="Rectangle 2"/>
          <p:cNvSpPr>
            <a:spLocks noGrp="1" noChangeArrowheads="1"/>
          </p:cNvSpPr>
          <p:nvPr>
            <p:ph type="title"/>
          </p:nvPr>
        </p:nvSpPr>
        <p:spPr>
          <a:xfrm>
            <a:off x="1752600" y="609600"/>
            <a:ext cx="5562600" cy="1139825"/>
          </a:xfrm>
        </p:spPr>
        <p:txBody>
          <a:bodyPr/>
          <a:lstStyle/>
          <a:p>
            <a:r>
              <a:rPr lang="en-US" altLang="en-US" dirty="0" smtClean="0"/>
              <a:t>14:13</a:t>
            </a:r>
            <a:endParaRPr lang="en-US" altLang="en-US" dirty="0"/>
          </a:p>
        </p:txBody>
      </p:sp>
      <p:sp>
        <p:nvSpPr>
          <p:cNvPr id="109571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2133600"/>
            <a:ext cx="8229600" cy="42672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altLang="en-US" b="1" dirty="0" smtClean="0"/>
              <a:t>QUESTION 8</a:t>
            </a:r>
          </a:p>
          <a:p>
            <a:pPr lvl="1"/>
            <a:r>
              <a:rPr lang="en-US" altLang="en-US" dirty="0" smtClean="0"/>
              <a:t>one </a:t>
            </a:r>
            <a:r>
              <a:rPr lang="en-US" altLang="en-US" dirty="0"/>
              <a:t>of the most beautiful passages in </a:t>
            </a:r>
            <a:r>
              <a:rPr lang="en-US" altLang="en-US" dirty="0" smtClean="0"/>
              <a:t>Scripture</a:t>
            </a:r>
            <a:endParaRPr lang="en-US" altLang="en-US" dirty="0"/>
          </a:p>
          <a:p>
            <a:pPr lvl="1"/>
            <a:r>
              <a:rPr lang="en-US" altLang="en-US" dirty="0" smtClean="0"/>
              <a:t>the </a:t>
            </a:r>
            <a:r>
              <a:rPr lang="en-US" altLang="en-US" dirty="0"/>
              <a:t>“rest” c</a:t>
            </a:r>
            <a:r>
              <a:rPr lang="en-US" altLang="en-US" dirty="0" smtClean="0"/>
              <a:t>ontrast to </a:t>
            </a:r>
            <a:r>
              <a:rPr lang="en-US" altLang="en-US" dirty="0"/>
              <a:t>“no rest” (v. 11)</a:t>
            </a:r>
          </a:p>
          <a:p>
            <a:pPr lvl="1"/>
            <a:r>
              <a:rPr lang="en-US" altLang="en-US" dirty="0"/>
              <a:t>the righteous will be given rest from life’s struggles (cf. 2 Thess. 1:7)</a:t>
            </a:r>
          </a:p>
          <a:p>
            <a:pPr lvl="1"/>
            <a:r>
              <a:rPr lang="en-US" altLang="en-US" dirty="0"/>
              <a:t>“rest” in Revelation 14:13 conveys “refreshed” </a:t>
            </a:r>
            <a:endParaRPr lang="en-US" altLang="en-US" dirty="0" smtClean="0"/>
          </a:p>
          <a:p>
            <a:pPr lvl="2"/>
            <a:r>
              <a:rPr lang="en-US" altLang="en-US" dirty="0" smtClean="0"/>
              <a:t>Mark</a:t>
            </a:r>
            <a:r>
              <a:rPr lang="en-US" altLang="en-US" dirty="0"/>
              <a:t>. 6:31; 1 </a:t>
            </a:r>
            <a:r>
              <a:rPr lang="en-US" altLang="en-US" dirty="0" smtClean="0"/>
              <a:t>Corinthians </a:t>
            </a:r>
            <a:r>
              <a:rPr lang="en-US" altLang="en-US" dirty="0"/>
              <a:t>16:18; </a:t>
            </a:r>
            <a:r>
              <a:rPr lang="en-US" altLang="en-US" dirty="0" smtClean="0"/>
              <a:t>Philemon 1:7</a:t>
            </a:r>
            <a:r>
              <a:rPr lang="en-US" altLang="en-US" dirty="0"/>
              <a:t>, 20)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EE4FDD-3D5C-4E5A-BB33-CDCF893182B8}" type="slidenum">
              <a:rPr lang="en-US" altLang="en-US">
                <a:solidFill>
                  <a:srgbClr val="FFFFFF"/>
                </a:solidFill>
              </a:rPr>
              <a:pPr/>
              <a:t>23</a:t>
            </a:fld>
            <a:endParaRPr lang="en-US" alt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26105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95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95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1095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095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095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95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900" decel="100000" fill="hold"/>
                                        <p:tgtEl>
                                          <p:spTgt spid="1095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095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095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095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900" decel="100000" fill="hold"/>
                                        <p:tgtEl>
                                          <p:spTgt spid="1095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095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095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095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900" decel="100000" fill="hold"/>
                                        <p:tgtEl>
                                          <p:spTgt spid="1095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095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095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095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900" decel="100000" fill="hold"/>
                                        <p:tgtEl>
                                          <p:spTgt spid="1095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095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1095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095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900" decel="100000" fill="hold"/>
                                        <p:tgtEl>
                                          <p:spTgt spid="1095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095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9571" grpId="0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en-US"/>
              <a:t>Harvesting the World (14:14-20)</a:t>
            </a:r>
          </a:p>
        </p:txBody>
      </p:sp>
      <p:sp>
        <p:nvSpPr>
          <p:cNvPr id="11059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dirty="0"/>
              <a:t>14:14-16 –	probable </a:t>
            </a:r>
            <a:r>
              <a:rPr lang="en-US" altLang="en-US" dirty="0" smtClean="0"/>
              <a:t>harvest </a:t>
            </a:r>
            <a:r>
              <a:rPr lang="en-US" altLang="en-US" dirty="0"/>
              <a:t>of the 			</a:t>
            </a:r>
            <a:r>
              <a:rPr lang="en-US" altLang="en-US" dirty="0" smtClean="0"/>
              <a:t>	righteous</a:t>
            </a:r>
            <a:endParaRPr lang="en-US" altLang="en-US" dirty="0"/>
          </a:p>
          <a:p>
            <a:r>
              <a:rPr lang="en-US" altLang="en-US" dirty="0"/>
              <a:t>14:17-20 – 	the harvest of the wicked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85B194-E2AA-48C3-8514-9B2061D35B67}" type="slidenum">
              <a:rPr lang="en-US" altLang="en-US">
                <a:solidFill>
                  <a:srgbClr val="FFFFFF"/>
                </a:solidFill>
              </a:rPr>
              <a:pPr/>
              <a:t>24</a:t>
            </a:fld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762000" y="4350603"/>
            <a:ext cx="322075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4800" b="1" dirty="0" smtClean="0">
                <a:ln w="12700">
                  <a:solidFill>
                    <a:srgbClr val="1F497D">
                      <a:satMod val="155000"/>
                    </a:srgbClr>
                  </a:solidFill>
                  <a:prstDash val="solid"/>
                </a:ln>
                <a:solidFill>
                  <a:srgbClr val="C0504D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ell Gothic Std Black" pitchFamily="34" charset="0"/>
                <a:cs typeface="Aharoni" panose="02010803020104030203" pitchFamily="2" charset="-79"/>
              </a:rPr>
              <a:t>Question 9</a:t>
            </a:r>
            <a:endParaRPr lang="en-US" sz="4800" b="1" dirty="0">
              <a:ln w="12700">
                <a:solidFill>
                  <a:srgbClr val="1F497D">
                    <a:satMod val="155000"/>
                  </a:srgbClr>
                </a:solidFill>
                <a:prstDash val="solid"/>
              </a:ln>
              <a:solidFill>
                <a:srgbClr val="C0504D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Bell Gothic Std Black" pitchFamily="34" charset="0"/>
              <a:cs typeface="Aharoni" panose="02010803020104030203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10227414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5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105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5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105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0595" grpId="0" build="p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14:14-16</a:t>
            </a:r>
          </a:p>
        </p:txBody>
      </p:sp>
      <p:sp>
        <p:nvSpPr>
          <p:cNvPr id="11161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/>
              <a:t>picture of Christ</a:t>
            </a:r>
          </a:p>
          <a:p>
            <a:pPr lvl="1"/>
            <a:r>
              <a:rPr lang="en-US" altLang="en-US"/>
              <a:t>white cloud</a:t>
            </a:r>
          </a:p>
          <a:p>
            <a:pPr lvl="1"/>
            <a:r>
              <a:rPr lang="en-US" altLang="en-US"/>
              <a:t>Son of Man</a:t>
            </a:r>
          </a:p>
          <a:p>
            <a:pPr lvl="1"/>
            <a:r>
              <a:rPr lang="en-US" altLang="en-US"/>
              <a:t>golden crown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268100-1102-4D5E-B425-FE9B414AC4ED}" type="slidenum">
              <a:rPr lang="en-US" altLang="en-US">
                <a:solidFill>
                  <a:srgbClr val="FFFFFF"/>
                </a:solidFill>
              </a:rPr>
              <a:pPr/>
              <a:t>25</a:t>
            </a:fld>
            <a:endParaRPr lang="en-US" alt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03768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14:14-16</a:t>
            </a:r>
          </a:p>
        </p:txBody>
      </p:sp>
      <p:sp>
        <p:nvSpPr>
          <p:cNvPr id="112643" name="Rectangle 3"/>
          <p:cNvSpPr>
            <a:spLocks noGrp="1" noChangeArrowheads="1"/>
          </p:cNvSpPr>
          <p:nvPr>
            <p:ph idx="1"/>
          </p:nvPr>
        </p:nvSpPr>
        <p:spPr>
          <a:xfrm>
            <a:off x="685800" y="2133600"/>
            <a:ext cx="8229600" cy="3997325"/>
          </a:xfrm>
        </p:spPr>
        <p:txBody>
          <a:bodyPr/>
          <a:lstStyle/>
          <a:p>
            <a:pPr>
              <a:buFont typeface="Wingdings" panose="05000000000000000000" pitchFamily="2" charset="2"/>
              <a:buChar char="ü"/>
            </a:pPr>
            <a:r>
              <a:rPr lang="en-US" altLang="en-US" sz="3600" b="1" dirty="0"/>
              <a:t>Christ’s golden crown</a:t>
            </a:r>
          </a:p>
          <a:p>
            <a:pPr lvl="1"/>
            <a:r>
              <a:rPr lang="en-US" altLang="en-US" sz="3200" dirty="0"/>
              <a:t>Gk. </a:t>
            </a:r>
            <a:r>
              <a:rPr lang="en-US" altLang="en-US" sz="3200" i="1" dirty="0" err="1"/>
              <a:t>stephanos</a:t>
            </a:r>
            <a:r>
              <a:rPr lang="en-US" altLang="en-US" sz="3200" i="1" dirty="0"/>
              <a:t> </a:t>
            </a:r>
            <a:r>
              <a:rPr lang="en-US" altLang="en-US" sz="3200" dirty="0"/>
              <a:t>(crown)</a:t>
            </a:r>
          </a:p>
          <a:p>
            <a:pPr lvl="1"/>
            <a:r>
              <a:rPr lang="en-US" altLang="en-US" sz="3200" dirty="0"/>
              <a:t>different than Satan’s “diadems” (for rulers)</a:t>
            </a:r>
          </a:p>
          <a:p>
            <a:pPr lvl="1"/>
            <a:r>
              <a:rPr lang="en-US" altLang="en-US" sz="3200" dirty="0"/>
              <a:t>the </a:t>
            </a:r>
            <a:r>
              <a:rPr lang="en-US" altLang="en-US" sz="3200" i="1" dirty="0" err="1"/>
              <a:t>stephanos</a:t>
            </a:r>
            <a:r>
              <a:rPr lang="en-US" altLang="en-US" sz="3200" dirty="0"/>
              <a:t> was a wreath given to the victor in public games (Strong’s)</a:t>
            </a:r>
          </a:p>
          <a:p>
            <a:pPr lvl="2"/>
            <a:r>
              <a:rPr lang="en-US" altLang="en-US" sz="2800" dirty="0"/>
              <a:t>signifies of being crowned “victory”</a:t>
            </a:r>
          </a:p>
          <a:p>
            <a:pPr lvl="2"/>
            <a:r>
              <a:rPr lang="en-US" altLang="en-US" sz="2800" dirty="0"/>
              <a:t>“Stephen” comes from this word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F22523-D185-40DC-848C-7F4BB9B042C6}" type="slidenum">
              <a:rPr lang="en-US" altLang="en-US">
                <a:solidFill>
                  <a:srgbClr val="FFFFFF"/>
                </a:solidFill>
              </a:rPr>
              <a:pPr/>
              <a:t>26</a:t>
            </a:fld>
            <a:endParaRPr lang="en-US" alt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4999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688975"/>
            <a:ext cx="8001000" cy="1139825"/>
          </a:xfrm>
        </p:spPr>
        <p:txBody>
          <a:bodyPr>
            <a:normAutofit fontScale="90000"/>
          </a:bodyPr>
          <a:lstStyle/>
          <a:p>
            <a:r>
              <a:rPr lang="en-US" altLang="en-US" sz="4000" dirty="0"/>
              <a:t>Judgment on wicked (14:17-20)</a:t>
            </a:r>
            <a:br>
              <a:rPr lang="en-US" altLang="en-US" sz="4000" dirty="0"/>
            </a:br>
            <a:r>
              <a:rPr lang="en-US" altLang="en-US" sz="3200" dirty="0"/>
              <a:t>QUESTION 9</a:t>
            </a:r>
          </a:p>
        </p:txBody>
      </p:sp>
      <p:sp>
        <p:nvSpPr>
          <p:cNvPr id="113667" name="Rectangle 3"/>
          <p:cNvSpPr>
            <a:spLocks noGrp="1" noChangeArrowheads="1"/>
          </p:cNvSpPr>
          <p:nvPr>
            <p:ph idx="1"/>
          </p:nvPr>
        </p:nvSpPr>
        <p:spPr>
          <a:xfrm>
            <a:off x="533400" y="2133600"/>
            <a:ext cx="8153400" cy="4419600"/>
          </a:xfrm>
        </p:spPr>
        <p:txBody>
          <a:bodyPr/>
          <a:lstStyle/>
          <a:p>
            <a:r>
              <a:rPr lang="en-US" altLang="en-US" dirty="0"/>
              <a:t>another angel (5</a:t>
            </a:r>
            <a:r>
              <a:rPr lang="en-US" altLang="en-US" baseline="30000" dirty="0"/>
              <a:t>th</a:t>
            </a:r>
            <a:r>
              <a:rPr lang="en-US" altLang="en-US" dirty="0"/>
              <a:t>) </a:t>
            </a:r>
            <a:r>
              <a:rPr lang="en-US" altLang="en-US" dirty="0" smtClean="0"/>
              <a:t>with </a:t>
            </a:r>
            <a:r>
              <a:rPr lang="en-US" altLang="en-US" dirty="0"/>
              <a:t>a sickle (v. 17)</a:t>
            </a:r>
          </a:p>
          <a:p>
            <a:r>
              <a:rPr lang="en-US" altLang="en-US" dirty="0"/>
              <a:t>another angel (6</a:t>
            </a:r>
            <a:r>
              <a:rPr lang="en-US" altLang="en-US" baseline="30000" dirty="0"/>
              <a:t>th</a:t>
            </a:r>
            <a:r>
              <a:rPr lang="en-US" altLang="en-US" dirty="0"/>
              <a:t>) </a:t>
            </a:r>
            <a:r>
              <a:rPr lang="en-US" altLang="en-US" dirty="0" smtClean="0"/>
              <a:t>from </a:t>
            </a:r>
            <a:r>
              <a:rPr lang="en-US" altLang="en-US" dirty="0"/>
              <a:t>the altar (v. 18)</a:t>
            </a:r>
          </a:p>
          <a:p>
            <a:pPr lvl="1"/>
            <a:r>
              <a:rPr lang="en-US" altLang="en-US" dirty="0"/>
              <a:t>has power over fire</a:t>
            </a:r>
          </a:p>
          <a:p>
            <a:pPr lvl="1"/>
            <a:r>
              <a:rPr lang="en-US" altLang="en-US" dirty="0"/>
              <a:t>cried out for the 5</a:t>
            </a:r>
            <a:r>
              <a:rPr lang="en-US" altLang="en-US" baseline="30000" dirty="0"/>
              <a:t>th</a:t>
            </a:r>
            <a:r>
              <a:rPr lang="en-US" altLang="en-US" dirty="0"/>
              <a:t> angel to thrust the sickle into the earth</a:t>
            </a:r>
          </a:p>
          <a:p>
            <a:pPr lvl="1"/>
            <a:r>
              <a:rPr lang="en-US" altLang="en-US" dirty="0"/>
              <a:t>probably the same angel as 8:3-5; fulfillment of the prayers of the saints (cf. 6:9)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A8A88F-0098-4968-8EA2-1EA91C58C929}" type="slidenum">
              <a:rPr lang="en-US" altLang="en-US">
                <a:solidFill>
                  <a:srgbClr val="FFFFFF"/>
                </a:solidFill>
              </a:rPr>
              <a:pPr/>
              <a:t>27</a:t>
            </a:fld>
            <a:endParaRPr lang="en-US" alt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97239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36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36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1136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136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136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136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900" decel="100000" fill="hold"/>
                                        <p:tgtEl>
                                          <p:spTgt spid="1136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136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136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136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900" decel="100000" fill="hold"/>
                                        <p:tgtEl>
                                          <p:spTgt spid="1136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136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136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136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900" decel="100000" fill="hold"/>
                                        <p:tgtEl>
                                          <p:spTgt spid="1136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136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136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136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900" decel="100000" fill="hold"/>
                                        <p:tgtEl>
                                          <p:spTgt spid="1136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136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3667" grpId="0" build="p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Thrusting the Sickle</a:t>
            </a:r>
          </a:p>
        </p:txBody>
      </p:sp>
      <p:sp>
        <p:nvSpPr>
          <p:cNvPr id="11469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/>
              <a:t>language of judgment borrowed from the prophets:</a:t>
            </a:r>
          </a:p>
          <a:p>
            <a:pPr lvl="1"/>
            <a:r>
              <a:rPr lang="en-US" altLang="en-US"/>
              <a:t>Isaiah 63:1-6</a:t>
            </a:r>
          </a:p>
          <a:p>
            <a:pPr lvl="1"/>
            <a:r>
              <a:rPr lang="en-US" altLang="en-US"/>
              <a:t>Lamentations 1:15</a:t>
            </a:r>
          </a:p>
          <a:p>
            <a:pPr lvl="1"/>
            <a:r>
              <a:rPr lang="en-US" altLang="en-US"/>
              <a:t>Joel 3:13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E6937B-433E-4CCB-BAD8-8A4B404416B5}" type="slidenum">
              <a:rPr lang="en-US" altLang="en-US">
                <a:solidFill>
                  <a:srgbClr val="FFFFFF"/>
                </a:solidFill>
              </a:rPr>
              <a:pPr/>
              <a:t>28</a:t>
            </a:fld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114692" name="Text Box 4"/>
          <p:cNvSpPr txBox="1">
            <a:spLocks noChangeArrowheads="1"/>
          </p:cNvSpPr>
          <p:nvPr/>
        </p:nvSpPr>
        <p:spPr bwMode="auto">
          <a:xfrm>
            <a:off x="1371600" y="4495800"/>
            <a:ext cx="7315200" cy="1800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altLang="en-US" sz="2800" b="1" i="1">
                <a:solidFill>
                  <a:srgbClr val="FFFFFF"/>
                </a:solidFill>
              </a:rPr>
              <a:t>“Put in the sickle, for the harvest is ripe. Come, go down; for the winepress is full, the vats overflow—for their wickedness is great."</a:t>
            </a:r>
          </a:p>
        </p:txBody>
      </p:sp>
    </p:spTree>
    <p:extLst>
      <p:ext uri="{BB962C8B-B14F-4D97-AF65-F5344CB8AC3E}">
        <p14:creationId xmlns:p14="http://schemas.microsoft.com/office/powerpoint/2010/main" val="38527883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6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11469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11469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1146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1146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46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46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4692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609600"/>
            <a:ext cx="9144000" cy="990600"/>
          </a:xfrm>
          <a:noFill/>
          <a:ln/>
        </p:spPr>
        <p:txBody>
          <a:bodyPr>
            <a:normAutofit fontScale="90000"/>
          </a:bodyPr>
          <a:lstStyle/>
          <a:p>
            <a:r>
              <a:rPr lang="en-US" altLang="en-US" sz="8000" dirty="0">
                <a:ln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loody" pitchFamily="2" charset="0"/>
              </a:rPr>
              <a:t>Winepress</a:t>
            </a:r>
            <a:r>
              <a:rPr lang="en-US" altLang="en-US" sz="4800" dirty="0">
                <a:ln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loody" pitchFamily="2" charset="0"/>
              </a:rPr>
              <a:t/>
            </a:r>
            <a:br>
              <a:rPr lang="en-US" altLang="en-US" sz="4800" dirty="0">
                <a:ln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loody" pitchFamily="2" charset="0"/>
              </a:rPr>
            </a:br>
            <a:r>
              <a:rPr lang="en-US" altLang="en-US" sz="4800" dirty="0">
                <a:ln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loody" pitchFamily="2" charset="0"/>
              </a:rPr>
              <a:t>of the Wrath of God (v. 19)</a:t>
            </a:r>
          </a:p>
        </p:txBody>
      </p:sp>
      <p:sp>
        <p:nvSpPr>
          <p:cNvPr id="115715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2098675"/>
            <a:ext cx="8229600" cy="4530725"/>
          </a:xfrm>
        </p:spPr>
        <p:txBody>
          <a:bodyPr/>
          <a:lstStyle/>
          <a:p>
            <a:pPr>
              <a:buFont typeface="Wingdings" panose="05000000000000000000" pitchFamily="2" charset="2"/>
              <a:buChar char="Ø"/>
            </a:pPr>
            <a:r>
              <a:rPr lang="en-US" altLang="en-US" sz="3600" b="1" dirty="0" smtClean="0"/>
              <a:t>symbol </a:t>
            </a:r>
            <a:r>
              <a:rPr lang="en-US" altLang="en-US" sz="3600" b="1" dirty="0"/>
              <a:t>of judgment</a:t>
            </a:r>
          </a:p>
          <a:p>
            <a:pPr lvl="1"/>
            <a:r>
              <a:rPr lang="en-US" altLang="en-US" sz="3200" dirty="0"/>
              <a:t>treading on top of wicked as one treads upon the grapes in a winepress</a:t>
            </a:r>
          </a:p>
          <a:p>
            <a:pPr lvl="1"/>
            <a:r>
              <a:rPr lang="en-US" altLang="en-US" sz="3200" dirty="0"/>
              <a:t>two vats in winepresses</a:t>
            </a:r>
          </a:p>
          <a:p>
            <a:pPr lvl="2"/>
            <a:r>
              <a:rPr lang="en-US" altLang="en-US" sz="2800" dirty="0"/>
              <a:t>a trough into which the grapes were thrown and trodden upon</a:t>
            </a:r>
          </a:p>
          <a:p>
            <a:pPr lvl="2"/>
            <a:r>
              <a:rPr lang="en-US" altLang="en-US" sz="2800" dirty="0"/>
              <a:t>a trough or vat into which the juice flowed (Hag. 2:16)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0BCFA4-6B5A-4FE1-8C57-749FC7DD40DF}" type="slidenum">
              <a:rPr lang="en-US" altLang="en-US">
                <a:solidFill>
                  <a:srgbClr val="FFFFFF"/>
                </a:solidFill>
              </a:rPr>
              <a:pPr/>
              <a:t>29</a:t>
            </a:fld>
            <a:endParaRPr lang="en-US" alt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18908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14:1</a:t>
            </a:r>
          </a:p>
        </p:txBody>
      </p:sp>
      <p:sp>
        <p:nvSpPr>
          <p:cNvPr id="8909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/>
              <a:t>Lamb – Jesus</a:t>
            </a:r>
          </a:p>
          <a:p>
            <a:r>
              <a:rPr lang="en-US" altLang="en-US"/>
              <a:t>Mount Zion – heavenly Jerusalem</a:t>
            </a:r>
          </a:p>
          <a:p>
            <a:pPr lvl="1"/>
            <a:r>
              <a:rPr lang="en-US" altLang="en-US"/>
              <a:t>OT Zion was the highest hill in Jerusalem</a:t>
            </a:r>
          </a:p>
          <a:p>
            <a:pPr lvl="1"/>
            <a:r>
              <a:rPr lang="en-US" altLang="en-US"/>
              <a:t>symbolic of where the Lord was</a:t>
            </a:r>
          </a:p>
          <a:p>
            <a:pPr lvl="1"/>
            <a:r>
              <a:rPr lang="en-US" altLang="en-US"/>
              <a:t>law came forth (Is. 2:1-4)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859F79-809E-4A67-8634-4E5F849341C2}" type="slidenum">
              <a:rPr lang="en-US" altLang="en-US">
                <a:solidFill>
                  <a:srgbClr val="FFFFFF"/>
                </a:solidFill>
              </a:rPr>
              <a:pPr/>
              <a:t>3</a:t>
            </a:fld>
            <a:endParaRPr lang="en-US" alt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02270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8" name="Rectangle 2"/>
          <p:cNvSpPr>
            <a:spLocks noGrp="1" noChangeArrowheads="1"/>
          </p:cNvSpPr>
          <p:nvPr>
            <p:ph type="title"/>
          </p:nvPr>
        </p:nvSpPr>
        <p:spPr>
          <a:xfrm>
            <a:off x="22485" y="609600"/>
            <a:ext cx="9144000" cy="1139825"/>
          </a:xfrm>
          <a:gradFill rotWithShape="1">
            <a:gsLst>
              <a:gs pos="0">
                <a:schemeClr val="tx1">
                  <a:gamma/>
                  <a:shade val="46275"/>
                  <a:invGamma/>
                  <a:alpha val="0"/>
                </a:schemeClr>
              </a:gs>
              <a:gs pos="50000">
                <a:schemeClr val="tx1"/>
              </a:gs>
              <a:gs pos="100000">
                <a:schemeClr val="tx1">
                  <a:gamma/>
                  <a:shade val="46275"/>
                  <a:invGamma/>
                  <a:alpha val="0"/>
                </a:schemeClr>
              </a:gs>
            </a:gsLst>
            <a:lin ang="5400000" scaled="1"/>
          </a:gradFill>
          <a:ln/>
        </p:spPr>
        <p:txBody>
          <a:bodyPr>
            <a:normAutofit fontScale="90000"/>
          </a:bodyPr>
          <a:lstStyle/>
          <a:p>
            <a:r>
              <a:rPr lang="en-US" altLang="en-US" sz="8800" dirty="0" smtClean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  <a:latin typeface="Bloody" pitchFamily="2" charset="0"/>
              </a:rPr>
              <a:t>Who Tramples?</a:t>
            </a:r>
            <a:endParaRPr lang="en-US" altLang="en-US" sz="8800" dirty="0">
              <a:ln>
                <a:solidFill>
                  <a:schemeClr val="tx1"/>
                </a:solidFill>
              </a:ln>
              <a:solidFill>
                <a:srgbClr val="FF0000"/>
              </a:solidFill>
              <a:latin typeface="Bloody" pitchFamily="2" charset="0"/>
            </a:endParaRPr>
          </a:p>
        </p:txBody>
      </p:sp>
      <p:sp>
        <p:nvSpPr>
          <p:cNvPr id="11673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§"/>
            </a:pPr>
            <a:r>
              <a:rPr lang="en-US" altLang="en-US" sz="3600" dirty="0"/>
              <a:t>the angel gathers the grapes (wicked); but Jesus alone does the trampling</a:t>
            </a:r>
          </a:p>
          <a:p>
            <a:pPr lvl="1"/>
            <a:r>
              <a:rPr lang="en-US" altLang="en-US" sz="3200" dirty="0" smtClean="0"/>
              <a:t>19:15 (cf. “wrath of the Lamb”)</a:t>
            </a:r>
            <a:endParaRPr lang="en-US" altLang="en-US" sz="3200" dirty="0"/>
          </a:p>
          <a:p>
            <a:pPr lvl="1"/>
            <a:r>
              <a:rPr lang="en-US" altLang="en-US" sz="3200" dirty="0"/>
              <a:t>Isaiah 63:1-6</a:t>
            </a:r>
          </a:p>
          <a:p>
            <a:pPr lvl="1"/>
            <a:r>
              <a:rPr lang="en-US" altLang="en-US" sz="3200" dirty="0"/>
              <a:t>Jesus is savior and destroyer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E26EC3-6F0E-4CD0-8693-E831BD4F7D8D}" type="slidenum">
              <a:rPr lang="en-US" altLang="en-US">
                <a:solidFill>
                  <a:srgbClr val="FFFFFF"/>
                </a:solidFill>
              </a:rPr>
              <a:pPr/>
              <a:t>30</a:t>
            </a:fld>
            <a:endParaRPr lang="en-US" alt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09659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1 Corinthians 10:9, 10</a:t>
            </a:r>
          </a:p>
        </p:txBody>
      </p:sp>
      <p:sp>
        <p:nvSpPr>
          <p:cNvPr id="7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A5FF3F-2F92-47B7-BB2E-A3F40EE9E1AF}" type="slidenum">
              <a:rPr lang="en-US" altLang="en-US">
                <a:solidFill>
                  <a:srgbClr val="FFFFFF"/>
                </a:solidFill>
              </a:rPr>
              <a:pPr/>
              <a:t>31</a:t>
            </a:fld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122884" name="Text Box 4"/>
          <p:cNvSpPr txBox="1">
            <a:spLocks noChangeArrowheads="1"/>
          </p:cNvSpPr>
          <p:nvPr/>
        </p:nvSpPr>
        <p:spPr bwMode="auto">
          <a:xfrm>
            <a:off x="685800" y="2287012"/>
            <a:ext cx="8001000" cy="3046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3200" b="1" dirty="0"/>
              <a:t>9  nor let us tempt Christ, as some of them also tempted, and were destroyed by serpents;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3200" b="1" dirty="0"/>
              <a:t>10  nor complain, as some of them also complained, and were destroyed by the destroyer.</a:t>
            </a:r>
          </a:p>
        </p:txBody>
      </p:sp>
      <p:sp>
        <p:nvSpPr>
          <p:cNvPr id="122885" name="Oval 5"/>
          <p:cNvSpPr>
            <a:spLocks noChangeArrowheads="1"/>
          </p:cNvSpPr>
          <p:nvPr/>
        </p:nvSpPr>
        <p:spPr bwMode="auto">
          <a:xfrm>
            <a:off x="2743200" y="2286000"/>
            <a:ext cx="2438400" cy="685800"/>
          </a:xfrm>
          <a:prstGeom prst="ellipse">
            <a:avLst/>
          </a:prstGeom>
          <a:noFill/>
          <a:ln w="34925">
            <a:solidFill>
              <a:srgbClr val="C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000" b="1">
              <a:solidFill>
                <a:srgbClr val="FFFFFF"/>
              </a:solidFill>
            </a:endParaRPr>
          </a:p>
        </p:txBody>
      </p:sp>
      <p:sp>
        <p:nvSpPr>
          <p:cNvPr id="122886" name="Line 6"/>
          <p:cNvSpPr>
            <a:spLocks noChangeShapeType="1"/>
          </p:cNvSpPr>
          <p:nvPr/>
        </p:nvSpPr>
        <p:spPr bwMode="auto">
          <a:xfrm>
            <a:off x="4686300" y="4724400"/>
            <a:ext cx="1638300" cy="0"/>
          </a:xfrm>
          <a:prstGeom prst="line">
            <a:avLst/>
          </a:prstGeom>
          <a:noFill/>
          <a:ln w="34925">
            <a:solidFill>
              <a:srgbClr val="C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000" b="1">
              <a:solidFill>
                <a:srgbClr val="FFFFFF"/>
              </a:solidFill>
            </a:endParaRPr>
          </a:p>
        </p:txBody>
      </p:sp>
      <p:sp>
        <p:nvSpPr>
          <p:cNvPr id="122887" name="Line 7"/>
          <p:cNvSpPr>
            <a:spLocks noChangeShapeType="1"/>
          </p:cNvSpPr>
          <p:nvPr/>
        </p:nvSpPr>
        <p:spPr bwMode="auto">
          <a:xfrm>
            <a:off x="685800" y="5181600"/>
            <a:ext cx="1752600" cy="0"/>
          </a:xfrm>
          <a:prstGeom prst="line">
            <a:avLst/>
          </a:prstGeom>
          <a:noFill/>
          <a:ln w="34925">
            <a:solidFill>
              <a:srgbClr val="C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000" b="1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62067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28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28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228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228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228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228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885" grpId="0" animBg="1"/>
      <p:bldP spid="122886" grpId="0" animBg="1"/>
      <p:bldP spid="122887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990600"/>
            <a:ext cx="9144000" cy="304800"/>
          </a:xfrm>
          <a:gradFill rotWithShape="1">
            <a:gsLst>
              <a:gs pos="0">
                <a:schemeClr val="bg1">
                  <a:alpha val="0"/>
                </a:schemeClr>
              </a:gs>
              <a:gs pos="50000">
                <a:schemeClr val="tx1"/>
              </a:gs>
              <a:gs pos="100000">
                <a:schemeClr val="bg1">
                  <a:alpha val="0"/>
                </a:schemeClr>
              </a:gs>
            </a:gsLst>
            <a:lin ang="5400000" scaled="1"/>
          </a:gradFill>
        </p:spPr>
        <p:txBody>
          <a:bodyPr>
            <a:normAutofit fontScale="90000"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US" altLang="en-US" sz="5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The Gore of the Trampled</a:t>
            </a:r>
          </a:p>
        </p:txBody>
      </p:sp>
      <p:sp>
        <p:nvSpPr>
          <p:cNvPr id="117763" name="Rectangle 3"/>
          <p:cNvSpPr>
            <a:spLocks noGrp="1" noChangeArrowheads="1"/>
          </p:cNvSpPr>
          <p:nvPr>
            <p:ph idx="1"/>
          </p:nvPr>
        </p:nvSpPr>
        <p:spPr>
          <a:xfrm>
            <a:off x="533400" y="2133601"/>
            <a:ext cx="8153400" cy="1905000"/>
          </a:xfrm>
        </p:spPr>
        <p:txBody>
          <a:bodyPr>
            <a:normAutofit fontScale="92500" lnSpcReduction="20000"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en-US" altLang="en-US" sz="3600" dirty="0"/>
              <a:t>blood </a:t>
            </a:r>
            <a:r>
              <a:rPr lang="en-US" altLang="en-US" sz="3600" dirty="0" smtClean="0"/>
              <a:t>flowed </a:t>
            </a:r>
            <a:r>
              <a:rPr lang="en-US" altLang="en-US" sz="3600" dirty="0"/>
              <a:t>to the height </a:t>
            </a:r>
            <a:r>
              <a:rPr lang="en-US" altLang="en-US" sz="3600" dirty="0" smtClean="0"/>
              <a:t>of the horses’ bridles</a:t>
            </a:r>
            <a:endParaRPr lang="en-US" altLang="en-US" sz="3600" dirty="0"/>
          </a:p>
          <a:p>
            <a:pPr>
              <a:buFont typeface="Wingdings" panose="05000000000000000000" pitchFamily="2" charset="2"/>
              <a:buChar char="§"/>
            </a:pPr>
            <a:r>
              <a:rPr lang="en-US" altLang="en-US" sz="3600" dirty="0"/>
              <a:t>flowed for 1600 furlongs (</a:t>
            </a:r>
            <a:r>
              <a:rPr lang="en-US" altLang="en-US" sz="3600" b="1" dirty="0"/>
              <a:t>question 10</a:t>
            </a:r>
            <a:r>
              <a:rPr lang="en-US" altLang="en-US" sz="3600" dirty="0"/>
              <a:t>)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altLang="en-US" sz="3200" dirty="0">
                <a:solidFill>
                  <a:srgbClr val="C00000"/>
                </a:solidFill>
              </a:rPr>
              <a:t>4 X 4 </a:t>
            </a:r>
            <a:r>
              <a:rPr lang="en-US" altLang="en-US" sz="3200" dirty="0"/>
              <a:t>(16) X </a:t>
            </a:r>
            <a:r>
              <a:rPr lang="en-US" altLang="en-US" sz="3200" dirty="0">
                <a:solidFill>
                  <a:srgbClr val="C00000"/>
                </a:solidFill>
              </a:rPr>
              <a:t>10 X 10 </a:t>
            </a:r>
            <a:r>
              <a:rPr lang="en-US" altLang="en-US" sz="3200" dirty="0"/>
              <a:t>(100) = </a:t>
            </a:r>
            <a:r>
              <a:rPr lang="en-US" altLang="en-US" sz="3200" dirty="0">
                <a:solidFill>
                  <a:srgbClr val="C00000"/>
                </a:solidFill>
              </a:rPr>
              <a:t>1600</a:t>
            </a:r>
          </a:p>
        </p:txBody>
      </p:sp>
      <p:sp>
        <p:nvSpPr>
          <p:cNvPr id="117764" name="Text Box 4"/>
          <p:cNvSpPr txBox="1">
            <a:spLocks noChangeArrowheads="1"/>
          </p:cNvSpPr>
          <p:nvPr/>
        </p:nvSpPr>
        <p:spPr bwMode="auto">
          <a:xfrm>
            <a:off x="1279525" y="4342468"/>
            <a:ext cx="2632452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3200" b="1" dirty="0">
                <a:solidFill>
                  <a:srgbClr val="C00000"/>
                </a:solidFill>
              </a:rPr>
              <a:t>4 = </a:t>
            </a:r>
            <a:r>
              <a:rPr lang="en-US" altLang="en-US" sz="3200" b="1" dirty="0" smtClean="0">
                <a:solidFill>
                  <a:srgbClr val="C00000"/>
                </a:solidFill>
              </a:rPr>
              <a:t>earth/man</a:t>
            </a:r>
            <a:endParaRPr lang="en-US" altLang="en-US" sz="3200" b="1" dirty="0">
              <a:solidFill>
                <a:srgbClr val="C00000"/>
              </a:solidFill>
            </a:endParaRPr>
          </a:p>
        </p:txBody>
      </p:sp>
      <p:sp>
        <p:nvSpPr>
          <p:cNvPr id="117765" name="Text Box 5"/>
          <p:cNvSpPr txBox="1">
            <a:spLocks noChangeArrowheads="1"/>
          </p:cNvSpPr>
          <p:nvPr/>
        </p:nvSpPr>
        <p:spPr bwMode="auto">
          <a:xfrm>
            <a:off x="4759233" y="4353580"/>
            <a:ext cx="2297424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3200" b="1" dirty="0">
                <a:solidFill>
                  <a:srgbClr val="C00000"/>
                </a:solidFill>
              </a:rPr>
              <a:t>10 = </a:t>
            </a:r>
            <a:r>
              <a:rPr lang="en-US" altLang="en-US" sz="3200" b="1" dirty="0" smtClean="0">
                <a:solidFill>
                  <a:srgbClr val="C00000"/>
                </a:solidFill>
              </a:rPr>
              <a:t>fullness</a:t>
            </a:r>
            <a:endParaRPr lang="en-US" altLang="en-US" sz="3200" b="1" dirty="0">
              <a:solidFill>
                <a:srgbClr val="C00000"/>
              </a:solidFill>
            </a:endParaRPr>
          </a:p>
        </p:txBody>
      </p:sp>
      <p:sp>
        <p:nvSpPr>
          <p:cNvPr id="117766" name="Text Box 6"/>
          <p:cNvSpPr txBox="1">
            <a:spLocks noChangeArrowheads="1"/>
          </p:cNvSpPr>
          <p:nvPr/>
        </p:nvSpPr>
        <p:spPr bwMode="auto">
          <a:xfrm>
            <a:off x="1223963" y="4810780"/>
            <a:ext cx="1766189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3200" b="1" i="1" dirty="0">
                <a:solidFill>
                  <a:srgbClr val="C00000"/>
                </a:solidFill>
              </a:rPr>
              <a:t>(Rev. 7:1)</a:t>
            </a:r>
          </a:p>
        </p:txBody>
      </p:sp>
      <p:sp>
        <p:nvSpPr>
          <p:cNvPr id="117767" name="Text Box 7"/>
          <p:cNvSpPr txBox="1">
            <a:spLocks noChangeArrowheads="1"/>
          </p:cNvSpPr>
          <p:nvPr/>
        </p:nvSpPr>
        <p:spPr bwMode="auto">
          <a:xfrm>
            <a:off x="4759233" y="4810780"/>
            <a:ext cx="1974580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3200" b="1" i="1" dirty="0">
                <a:solidFill>
                  <a:srgbClr val="C00000"/>
                </a:solidFill>
              </a:rPr>
              <a:t>(Rev. 2:10)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685800" y="5791200"/>
            <a:ext cx="768909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latin typeface="Bell Gothic Std Black" pitchFamily="34" charset="0"/>
              </a:rPr>
              <a:t>Matthew 7:13 | Galatians 6:7, 8 | Romans 2:6, 7</a:t>
            </a:r>
            <a:endParaRPr lang="en-US" sz="2800" dirty="0">
              <a:latin typeface="Bell Gothic Std Blac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394748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7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7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7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7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7764" grpId="0"/>
      <p:bldP spid="117765" grpId="0"/>
      <p:bldP spid="117766" grpId="0"/>
      <p:bldP spid="117767" grpId="0"/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en-US" dirty="0" smtClean="0"/>
              <a:t>14:1</a:t>
            </a:r>
            <a:br>
              <a:rPr lang="en-US" altLang="en-US" dirty="0" smtClean="0"/>
            </a:br>
            <a:r>
              <a:rPr lang="en-US" altLang="en-US" dirty="0" smtClean="0"/>
              <a:t>Question 2</a:t>
            </a:r>
            <a:endParaRPr lang="en-US" altLang="en-US" dirty="0"/>
          </a:p>
        </p:txBody>
      </p:sp>
      <p:sp>
        <p:nvSpPr>
          <p:cNvPr id="90115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2209800"/>
            <a:ext cx="8229600" cy="4191000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 altLang="en-US" dirty="0"/>
              <a:t>144,000 – disciples of </a:t>
            </a:r>
            <a:r>
              <a:rPr lang="en-US" altLang="en-US" dirty="0" smtClean="0"/>
              <a:t>Christ</a:t>
            </a:r>
            <a:endParaRPr lang="en-US" altLang="en-US" dirty="0"/>
          </a:p>
          <a:p>
            <a:pPr lvl="1">
              <a:lnSpc>
                <a:spcPct val="90000"/>
              </a:lnSpc>
            </a:pPr>
            <a:r>
              <a:rPr lang="en-US" altLang="en-US" dirty="0"/>
              <a:t>same people as mentioned in 7:4</a:t>
            </a:r>
          </a:p>
          <a:p>
            <a:pPr lvl="1">
              <a:lnSpc>
                <a:spcPct val="90000"/>
              </a:lnSpc>
            </a:pPr>
            <a:r>
              <a:rPr lang="en-US" altLang="en-US" dirty="0"/>
              <a:t>represents all Christians who lived under the Roman persecution</a:t>
            </a:r>
          </a:p>
          <a:p>
            <a:pPr lvl="1">
              <a:lnSpc>
                <a:spcPct val="90000"/>
              </a:lnSpc>
            </a:pPr>
            <a:r>
              <a:rPr lang="en-US" altLang="en-US" dirty="0"/>
              <a:t>firstfruits of Christianity</a:t>
            </a:r>
          </a:p>
          <a:p>
            <a:pPr lvl="1">
              <a:lnSpc>
                <a:spcPct val="90000"/>
              </a:lnSpc>
            </a:pPr>
            <a:r>
              <a:rPr lang="en-US" altLang="en-US" dirty="0"/>
              <a:t>had Father’s name on forehead – denotes ownership </a:t>
            </a:r>
            <a:endParaRPr lang="en-US" altLang="en-US" dirty="0" smtClean="0"/>
          </a:p>
          <a:p>
            <a:pPr lvl="2">
              <a:lnSpc>
                <a:spcPct val="90000"/>
              </a:lnSpc>
            </a:pPr>
            <a:r>
              <a:rPr lang="en-US" altLang="en-US" dirty="0" smtClean="0"/>
              <a:t>being </a:t>
            </a:r>
            <a:r>
              <a:rPr lang="en-US" altLang="en-US" dirty="0"/>
              <a:t>of the true God is something that cannot be hidden in the palm of one’s </a:t>
            </a:r>
            <a:r>
              <a:rPr lang="en-US" altLang="en-US" dirty="0" smtClean="0"/>
              <a:t>hand</a:t>
            </a:r>
            <a:endParaRPr lang="en-US" altLang="en-US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D56FCC-2405-4162-A284-596982DB6C82}" type="slidenum">
              <a:rPr lang="en-US" altLang="en-US">
                <a:solidFill>
                  <a:srgbClr val="FFFFFF"/>
                </a:solidFill>
              </a:rPr>
              <a:pPr/>
              <a:t>4</a:t>
            </a:fld>
            <a:endParaRPr lang="en-US" alt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64236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01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01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901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901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901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01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900" decel="100000" fill="hold"/>
                                        <p:tgtEl>
                                          <p:spTgt spid="901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901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901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901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900" decel="100000" fill="hold"/>
                                        <p:tgtEl>
                                          <p:spTgt spid="901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901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901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901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900" decel="100000" fill="hold"/>
                                        <p:tgtEl>
                                          <p:spTgt spid="901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901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901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901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900" decel="100000" fill="hold"/>
                                        <p:tgtEl>
                                          <p:spTgt spid="901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901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901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901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900" decel="100000" fill="hold"/>
                                        <p:tgtEl>
                                          <p:spTgt spid="901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901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0115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14:2-5</a:t>
            </a:r>
          </a:p>
        </p:txBody>
      </p:sp>
      <p:sp>
        <p:nvSpPr>
          <p:cNvPr id="9113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dirty="0"/>
              <a:t>John hears the heavenly chorus resonate with a sound like many waters and loud thunder</a:t>
            </a:r>
          </a:p>
          <a:p>
            <a:r>
              <a:rPr lang="en-US" altLang="en-US" dirty="0"/>
              <a:t>sang a “new song” before the throne</a:t>
            </a:r>
          </a:p>
          <a:p>
            <a:pPr lvl="1"/>
            <a:r>
              <a:rPr lang="en-US" altLang="en-US" dirty="0"/>
              <a:t>only 144,000 knew the song</a:t>
            </a:r>
          </a:p>
          <a:p>
            <a:pPr lvl="1"/>
            <a:r>
              <a:rPr lang="en-US" altLang="en-US" dirty="0"/>
              <a:t>only those </a:t>
            </a:r>
            <a:r>
              <a:rPr lang="en-US" altLang="en-US" dirty="0" smtClean="0"/>
              <a:t>who belong to Christ can </a:t>
            </a:r>
            <a:r>
              <a:rPr lang="en-US" altLang="en-US" dirty="0"/>
              <a:t>sing the new song of redemption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EE360F-5329-4A01-9B76-D30CF3C00CCD}" type="slidenum">
              <a:rPr lang="en-US" altLang="en-US">
                <a:solidFill>
                  <a:srgbClr val="FFFFFF"/>
                </a:solidFill>
              </a:rPr>
              <a:pPr/>
              <a:t>5</a:t>
            </a:fld>
            <a:endParaRPr lang="en-US" alt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6716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14:2-5</a:t>
            </a:r>
          </a:p>
        </p:txBody>
      </p:sp>
      <p:sp>
        <p:nvSpPr>
          <p:cNvPr id="92163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2057400"/>
            <a:ext cx="8229600" cy="4530725"/>
          </a:xfrm>
        </p:spPr>
        <p:txBody>
          <a:bodyPr>
            <a:normAutofit fontScale="92500" lnSpcReduction="10000"/>
          </a:bodyPr>
          <a:lstStyle/>
          <a:p>
            <a:r>
              <a:rPr lang="en-US" altLang="en-US" sz="3600" b="1" dirty="0" smtClean="0"/>
              <a:t>Literal?</a:t>
            </a:r>
            <a:endParaRPr lang="en-US" altLang="en-US" sz="3600" b="1" dirty="0"/>
          </a:p>
          <a:p>
            <a:pPr lvl="1"/>
            <a:r>
              <a:rPr lang="en-US" altLang="en-US" sz="3200" dirty="0"/>
              <a:t>144,000 did not defile themselves with women (were virgins)</a:t>
            </a:r>
          </a:p>
          <a:p>
            <a:pPr lvl="1"/>
            <a:r>
              <a:rPr lang="en-US" altLang="en-US" sz="3200" dirty="0"/>
              <a:t>if literal 144,000 &amp; </a:t>
            </a:r>
            <a:r>
              <a:rPr lang="en-US" altLang="en-US" sz="3200" dirty="0" smtClean="0"/>
              <a:t>Zion, </a:t>
            </a:r>
            <a:r>
              <a:rPr lang="en-US" altLang="en-US" sz="3200" dirty="0"/>
              <a:t>then why not </a:t>
            </a:r>
            <a:r>
              <a:rPr lang="en-US" altLang="en-US" sz="3200" dirty="0" smtClean="0"/>
              <a:t>virgins</a:t>
            </a:r>
            <a:r>
              <a:rPr lang="en-US" altLang="en-US" sz="3200" dirty="0"/>
              <a:t>? If literal virgins:</a:t>
            </a:r>
          </a:p>
          <a:p>
            <a:pPr lvl="2"/>
            <a:r>
              <a:rPr lang="en-US" altLang="en-US" sz="2800" dirty="0"/>
              <a:t>no elders are in this group, </a:t>
            </a:r>
            <a:r>
              <a:rPr lang="en-US" altLang="en-US" sz="2800" i="1" dirty="0"/>
              <a:t>“A bishop then must be blameless, the </a:t>
            </a:r>
            <a:r>
              <a:rPr lang="en-US" altLang="en-US" sz="2800" i="1" u="sng" dirty="0"/>
              <a:t>husband</a:t>
            </a:r>
            <a:r>
              <a:rPr lang="en-US" altLang="en-US" sz="2800" i="1" dirty="0"/>
              <a:t> of one wife, temperate. . .”</a:t>
            </a:r>
            <a:r>
              <a:rPr lang="en-US" altLang="en-US" sz="2800" dirty="0"/>
              <a:t> (1 Tim. 3:2). </a:t>
            </a:r>
          </a:p>
          <a:p>
            <a:pPr lvl="2"/>
            <a:r>
              <a:rPr lang="en-US" altLang="en-US" sz="2800" dirty="0"/>
              <a:t>no deacons are in this group (1 Tim. 3:12)</a:t>
            </a:r>
          </a:p>
          <a:p>
            <a:pPr lvl="2"/>
            <a:r>
              <a:rPr lang="en-US" altLang="en-US" sz="2800" dirty="0"/>
              <a:t>no “sisters” are in this </a:t>
            </a:r>
            <a:r>
              <a:rPr lang="en-US" altLang="en-US" sz="2800" dirty="0" smtClean="0"/>
              <a:t>group</a:t>
            </a:r>
            <a:endParaRPr lang="en-US" altLang="en-US" sz="2800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A73245-A081-43F6-A973-CDAE1300981D}" type="slidenum">
              <a:rPr lang="en-US" altLang="en-US">
                <a:solidFill>
                  <a:srgbClr val="FFFFFF"/>
                </a:solidFill>
              </a:rPr>
              <a:pPr/>
              <a:t>6</a:t>
            </a:fld>
            <a:endParaRPr lang="en-US" alt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42089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144,000 Virgins</a:t>
            </a:r>
          </a:p>
        </p:txBody>
      </p:sp>
      <p:sp>
        <p:nvSpPr>
          <p:cNvPr id="94211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altLang="en-US"/>
              <a:t>designates chastity</a:t>
            </a:r>
          </a:p>
          <a:p>
            <a:r>
              <a:rPr lang="en-US" altLang="en-US" i="1"/>
              <a:t>“For I am jealous for you with godly jealousy. For I have betrothed you to one husband, that I may present you as a chaste virgin to Christ”</a:t>
            </a:r>
            <a:r>
              <a:rPr lang="en-US" altLang="en-US"/>
              <a:t> (2 Cor. 11:2). </a:t>
            </a:r>
          </a:p>
          <a:p>
            <a:r>
              <a:rPr lang="en-US" altLang="en-US"/>
              <a:t>they were not defiled with Satan’s allurements</a:t>
            </a:r>
          </a:p>
          <a:p>
            <a:r>
              <a:rPr lang="en-US" altLang="en-US"/>
              <a:t>“followed the Lamb wherever he goes” 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1E0D2F-1630-4AA9-B342-57D736382011}" type="slidenum">
              <a:rPr lang="en-US" altLang="en-US">
                <a:solidFill>
                  <a:srgbClr val="FFFFFF"/>
                </a:solidFill>
              </a:rPr>
              <a:pPr/>
              <a:t>7</a:t>
            </a:fld>
            <a:endParaRPr lang="en-US" alt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37010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en-US" sz="4000"/>
              <a:t>“Firstfruits to God and to the Lamb”</a:t>
            </a:r>
          </a:p>
        </p:txBody>
      </p:sp>
      <p:sp>
        <p:nvSpPr>
          <p:cNvPr id="9523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/>
              <a:t>shows that they were early Christians</a:t>
            </a:r>
          </a:p>
          <a:p>
            <a:r>
              <a:rPr lang="en-US" altLang="en-US"/>
              <a:t>“firstfruits” symbolizes an offering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0A6957-2FF9-4CA1-B737-63E3EE1B8EBF}" type="slidenum">
              <a:rPr lang="en-US" altLang="en-US">
                <a:solidFill>
                  <a:srgbClr val="FFFFFF"/>
                </a:solidFill>
              </a:rPr>
              <a:pPr/>
              <a:t>8</a:t>
            </a:fld>
            <a:endParaRPr lang="en-US" alt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24272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en-US" sz="4000"/>
              <a:t>“in their mouth was found no deceit”</a:t>
            </a:r>
          </a:p>
        </p:txBody>
      </p:sp>
      <p:sp>
        <p:nvSpPr>
          <p:cNvPr id="96259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lnSpc>
                <a:spcPct val="90000"/>
              </a:lnSpc>
              <a:buFont typeface="Wingdings" panose="05000000000000000000" pitchFamily="2" charset="2"/>
              <a:buChar char="ü"/>
            </a:pPr>
            <a:r>
              <a:rPr lang="en-US" altLang="en-US" dirty="0"/>
              <a:t>were without fault in speech</a:t>
            </a:r>
          </a:p>
          <a:p>
            <a:pPr>
              <a:lnSpc>
                <a:spcPct val="90000"/>
              </a:lnSpc>
              <a:buFont typeface="Wingdings" panose="05000000000000000000" pitchFamily="2" charset="2"/>
              <a:buChar char="ü"/>
            </a:pPr>
            <a:r>
              <a:rPr lang="en-US" altLang="en-US" dirty="0"/>
              <a:t>without fault before the throne</a:t>
            </a:r>
          </a:p>
          <a:p>
            <a:pPr>
              <a:lnSpc>
                <a:spcPct val="90000"/>
              </a:lnSpc>
              <a:buFont typeface="Wingdings" panose="05000000000000000000" pitchFamily="2" charset="2"/>
              <a:buChar char="ü"/>
            </a:pPr>
            <a:r>
              <a:rPr lang="en-US" altLang="en-US" dirty="0"/>
              <a:t>they spoke only the truth</a:t>
            </a:r>
          </a:p>
          <a:p>
            <a:pPr lvl="1">
              <a:lnSpc>
                <a:spcPct val="90000"/>
              </a:lnSpc>
            </a:pPr>
            <a:r>
              <a:rPr lang="en-US" altLang="en-US" dirty="0"/>
              <a:t>didn’t mix the Spirit’s language with the world’s (1 Jn. 4:5, 6)</a:t>
            </a:r>
          </a:p>
          <a:p>
            <a:pPr lvl="1">
              <a:lnSpc>
                <a:spcPct val="90000"/>
              </a:lnSpc>
            </a:pPr>
            <a:r>
              <a:rPr lang="en-US" altLang="en-US" dirty="0"/>
              <a:t>compare, “Who committed no sin, nor was deceit found in His mouth” (1 Pet. 2:22). </a:t>
            </a:r>
          </a:p>
          <a:p>
            <a:pPr lvl="1">
              <a:lnSpc>
                <a:spcPct val="90000"/>
              </a:lnSpc>
            </a:pPr>
            <a:r>
              <a:rPr lang="en-US" altLang="en-US" dirty="0"/>
              <a:t>such language links pure Christians to Christ</a:t>
            </a:r>
          </a:p>
          <a:p>
            <a:pPr lvl="1">
              <a:lnSpc>
                <a:spcPct val="90000"/>
              </a:lnSpc>
            </a:pPr>
            <a:r>
              <a:rPr lang="en-US" altLang="en-US" dirty="0"/>
              <a:t>true justification is found in Christ (1 Jn. 1:7)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4E8BE2-5F97-463E-B0F8-460791DC4F17}" type="slidenum">
              <a:rPr lang="en-US" altLang="en-US">
                <a:solidFill>
                  <a:srgbClr val="FFFFFF"/>
                </a:solidFill>
              </a:rPr>
              <a:pPr/>
              <a:t>9</a:t>
            </a:fld>
            <a:endParaRPr lang="en-US" alt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80071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wicked_sick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154</TotalTime>
  <Words>1561</Words>
  <Application>Microsoft Office PowerPoint</Application>
  <PresentationFormat>On-screen Show (4:3)</PresentationFormat>
  <Paragraphs>207</Paragraphs>
  <Slides>32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32</vt:i4>
      </vt:variant>
    </vt:vector>
  </HeadingPairs>
  <TitlesOfParts>
    <vt:vector size="44" baseType="lpstr">
      <vt:lpstr>Arial</vt:lpstr>
      <vt:lpstr>Adobe Fan Heiti Std B</vt:lpstr>
      <vt:lpstr>Bell Gothic Std Black</vt:lpstr>
      <vt:lpstr>Adobe Gothic Std B</vt:lpstr>
      <vt:lpstr>Baskerville Old Face</vt:lpstr>
      <vt:lpstr>Wingdings</vt:lpstr>
      <vt:lpstr>Aharoni</vt:lpstr>
      <vt:lpstr>Bloody</vt:lpstr>
      <vt:lpstr>Calibri</vt:lpstr>
      <vt:lpstr>Franklin Gothic Heavy</vt:lpstr>
      <vt:lpstr>Office Theme</vt:lpstr>
      <vt:lpstr>wicked_sick</vt:lpstr>
      <vt:lpstr>The Good News of the Lamb’s Success</vt:lpstr>
      <vt:lpstr>The Lamb on Mount Zion (14:1-5)</vt:lpstr>
      <vt:lpstr>14:1</vt:lpstr>
      <vt:lpstr>14:1 Question 2</vt:lpstr>
      <vt:lpstr>14:2-5</vt:lpstr>
      <vt:lpstr>14:2-5</vt:lpstr>
      <vt:lpstr>144,000 Virgins</vt:lpstr>
      <vt:lpstr>“Firstfruits to God and to the Lamb”</vt:lpstr>
      <vt:lpstr>“in their mouth was found no deceit”</vt:lpstr>
      <vt:lpstr>Voice of Three Angels (14:6-11)</vt:lpstr>
      <vt:lpstr>1 Peter 1:23-25</vt:lpstr>
      <vt:lpstr>Voice of Three Angels (14:6-11)</vt:lpstr>
      <vt:lpstr>Why Fear &amp; Worship God (14:7)?</vt:lpstr>
      <vt:lpstr>Notable Quote</vt:lpstr>
      <vt:lpstr>Second Angel (14:8)</vt:lpstr>
      <vt:lpstr>Reason for Rome’s Fall (14:8)</vt:lpstr>
      <vt:lpstr>Reasons For Rome’s Fall (14:8)</vt:lpstr>
      <vt:lpstr>The Third Angel  (14:9-11)</vt:lpstr>
      <vt:lpstr>The Scale of Divine Judgment (14:10, 11)</vt:lpstr>
      <vt:lpstr>Annihilation of the Wicked?</vt:lpstr>
      <vt:lpstr>The Blessed State of Dead Saints (14:11-12)</vt:lpstr>
      <vt:lpstr>Question 7</vt:lpstr>
      <vt:lpstr>14:13</vt:lpstr>
      <vt:lpstr>Harvesting the World (14:14-20)</vt:lpstr>
      <vt:lpstr>14:14-16</vt:lpstr>
      <vt:lpstr>14:14-16</vt:lpstr>
      <vt:lpstr>Judgment on wicked (14:17-20) QUESTION 9</vt:lpstr>
      <vt:lpstr>Thrusting the Sickle</vt:lpstr>
      <vt:lpstr>Winepress of the Wrath of God (v. 19)</vt:lpstr>
      <vt:lpstr>Who Tramples?</vt:lpstr>
      <vt:lpstr>1 Corinthians 10:9, 10</vt:lpstr>
      <vt:lpstr>The Gore of the Trampled</vt:lpstr>
    </vt:vector>
  </TitlesOfParts>
  <Company>Toshiba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Good News of the Lamb’s Success</dc:title>
  <dc:creator>Steven J. Wallace</dc:creator>
  <cp:lastModifiedBy>Steven J. Wallace</cp:lastModifiedBy>
  <cp:revision>15</cp:revision>
  <dcterms:created xsi:type="dcterms:W3CDTF">2015-12-24T08:23:44Z</dcterms:created>
  <dcterms:modified xsi:type="dcterms:W3CDTF">2016-02-25T04:30:05Z</dcterms:modified>
</cp:coreProperties>
</file>